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4"/>
  </p:notesMasterIdLst>
  <p:sldIdLst>
    <p:sldId id="256" r:id="rId2"/>
    <p:sldId id="257" r:id="rId3"/>
    <p:sldId id="258" r:id="rId4"/>
    <p:sldId id="288" r:id="rId5"/>
    <p:sldId id="259" r:id="rId6"/>
    <p:sldId id="266" r:id="rId7"/>
    <p:sldId id="268" r:id="rId8"/>
    <p:sldId id="275" r:id="rId9"/>
    <p:sldId id="260" r:id="rId10"/>
    <p:sldId id="263" r:id="rId11"/>
    <p:sldId id="261" r:id="rId12"/>
    <p:sldId id="262" r:id="rId13"/>
    <p:sldId id="276" r:id="rId14"/>
    <p:sldId id="267" r:id="rId15"/>
    <p:sldId id="277" r:id="rId16"/>
    <p:sldId id="264" r:id="rId17"/>
    <p:sldId id="273" r:id="rId18"/>
    <p:sldId id="269" r:id="rId19"/>
    <p:sldId id="270" r:id="rId20"/>
    <p:sldId id="272" r:id="rId21"/>
    <p:sldId id="274" r:id="rId22"/>
    <p:sldId id="290" r:id="rId23"/>
    <p:sldId id="289" r:id="rId24"/>
    <p:sldId id="284" r:id="rId25"/>
    <p:sldId id="278" r:id="rId26"/>
    <p:sldId id="279" r:id="rId27"/>
    <p:sldId id="283" r:id="rId28"/>
    <p:sldId id="281" r:id="rId29"/>
    <p:sldId id="291" r:id="rId30"/>
    <p:sldId id="287" r:id="rId31"/>
    <p:sldId id="286" r:id="rId32"/>
    <p:sldId id="285" r:id="rId3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336600"/>
    <a:srgbClr val="0033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1FECB4D8-DB02-4DC6-A0A2-4F2EBAE1DC90}" styleName="Средний стиль 1 -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306799F8-075E-4A3A-A7F6-7FBC6576F1A4}" styleName="Стиль из темы 2 - акцент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3610" autoAdjust="0"/>
  </p:normalViewPr>
  <p:slideViewPr>
    <p:cSldViewPr>
      <p:cViewPr varScale="1">
        <p:scale>
          <a:sx n="68" d="100"/>
          <a:sy n="68" d="100"/>
        </p:scale>
        <p:origin x="-144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07DBB1-BF02-4AD3-875A-8A5CBA9FA152}" type="datetimeFigureOut">
              <a:rPr lang="ru-RU" smtClean="0"/>
              <a:pPr/>
              <a:t>01.02.2019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0BB61A-19EA-42E6-BE0D-EE3919386FF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128142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0BB61A-19EA-42E6-BE0D-EE3919386FFB}" type="slidenum">
              <a:rPr lang="ru-RU" smtClean="0"/>
              <a:pPr/>
              <a:t>28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227641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984962-8D64-4215-BA49-534179704C7A}" type="datetimeFigureOut">
              <a:rPr lang="ru-RU" smtClean="0"/>
              <a:pPr/>
              <a:t>01.02.2019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1E667D-6C11-4970-A15C-DFB4D24265E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984962-8D64-4215-BA49-534179704C7A}" type="datetimeFigureOut">
              <a:rPr lang="ru-RU" smtClean="0"/>
              <a:pPr/>
              <a:t>01.02.2019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1E667D-6C11-4970-A15C-DFB4D24265E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984962-8D64-4215-BA49-534179704C7A}" type="datetimeFigureOut">
              <a:rPr lang="ru-RU" smtClean="0"/>
              <a:pPr/>
              <a:t>01.02.2019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1E667D-6C11-4970-A15C-DFB4D24265E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984962-8D64-4215-BA49-534179704C7A}" type="datetimeFigureOut">
              <a:rPr lang="ru-RU" smtClean="0"/>
              <a:pPr/>
              <a:t>01.02.2019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1E667D-6C11-4970-A15C-DFB4D24265E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984962-8D64-4215-BA49-534179704C7A}" type="datetimeFigureOut">
              <a:rPr lang="ru-RU" smtClean="0"/>
              <a:pPr/>
              <a:t>01.02.2019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1E667D-6C11-4970-A15C-DFB4D24265E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984962-8D64-4215-BA49-534179704C7A}" type="datetimeFigureOut">
              <a:rPr lang="ru-RU" smtClean="0"/>
              <a:pPr/>
              <a:t>01.02.2019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1E667D-6C11-4970-A15C-DFB4D24265E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984962-8D64-4215-BA49-534179704C7A}" type="datetimeFigureOut">
              <a:rPr lang="ru-RU" smtClean="0"/>
              <a:pPr/>
              <a:t>01.02.2019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1E667D-6C11-4970-A15C-DFB4D24265E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984962-8D64-4215-BA49-534179704C7A}" type="datetimeFigureOut">
              <a:rPr lang="ru-RU" smtClean="0"/>
              <a:pPr/>
              <a:t>01.02.2019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1E667D-6C11-4970-A15C-DFB4D24265E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984962-8D64-4215-BA49-534179704C7A}" type="datetimeFigureOut">
              <a:rPr lang="ru-RU" smtClean="0"/>
              <a:pPr/>
              <a:t>01.02.2019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1E667D-6C11-4970-A15C-DFB4D24265E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984962-8D64-4215-BA49-534179704C7A}" type="datetimeFigureOut">
              <a:rPr lang="ru-RU" smtClean="0"/>
              <a:pPr/>
              <a:t>01.02.2019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1E667D-6C11-4970-A15C-DFB4D24265E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984962-8D64-4215-BA49-534179704C7A}" type="datetimeFigureOut">
              <a:rPr lang="ru-RU" smtClean="0"/>
              <a:pPr/>
              <a:t>01.02.2019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1E667D-6C11-4970-A15C-DFB4D24265E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DEBCF"/>
            </a:gs>
            <a:gs pos="50000">
              <a:srgbClr val="9CB86E"/>
            </a:gs>
            <a:gs pos="100000">
              <a:srgbClr val="156B13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984962-8D64-4215-BA49-534179704C7A}" type="datetimeFigureOut">
              <a:rPr lang="ru-RU" smtClean="0"/>
              <a:pPr/>
              <a:t>01.02.2019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1E667D-6C11-4970-A15C-DFB4D24265E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7.xml"/><Relationship Id="rId1" Type="http://schemas.openxmlformats.org/officeDocument/2006/relationships/video" Target="file:///F:\&#1085;&#1072;&#1088;&#1091;&#1096;&#1077;&#1085;&#1080;&#1077;%20&#1080;%20&#1079;&#1072;&#1097;&#1080;&#1090;&#1072;%20&#1087;&#1088;&#1072;&#1074;%20&#1095;&#1077;&#1083;&#1086;&#1074;&#1077;&#1082;&#1072;\01_07.MPG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hyperlink" Target="http://ru.wikipedia.org/w/index.php?title=%D0%A4%D0%B0%D0%B9%D0%BB:Bundesarchiv_Bild_101I-006-2212-30,_Russland,_Gefangene_russische_Soldaten.jpg&amp;filetimestamp=20081212202604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7" Type="http://schemas.openxmlformats.org/officeDocument/2006/relationships/image" Target="../media/image11.jpeg"/><Relationship Id="rId2" Type="http://schemas.openxmlformats.org/officeDocument/2006/relationships/hyperlink" Target="http://ru.wikipedia.org/wiki/%D0%A4%D0%B0%D0%B9%D0%BB:Cambodia-2005-choen_ek1.jpg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ru.wikipedia.org/wiki/%D0%A4%D0%B0%D0%B9%D0%BB:Srebrenica2007.jpg" TargetMode="External"/><Relationship Id="rId5" Type="http://schemas.openxmlformats.org/officeDocument/2006/relationships/image" Target="../media/image10.jpeg"/><Relationship Id="rId4" Type="http://schemas.openxmlformats.org/officeDocument/2006/relationships/hyperlink" Target="http://ru.wikipedia.org/wiki/%D0%A4%D0%B0%D0%B9%D0%BB:Rwanda_genocide_wanted_poster_2-20-03.jpg" TargetMode="Externa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hyperlink" Target="http://ru.wikipedia.org/wiki/%D0%A4%D0%B0%D0%B9%D0%BB:DurbanSign1989.jpg" TargetMode="Externa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7" Type="http://schemas.openxmlformats.org/officeDocument/2006/relationships/image" Target="../media/image20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hyperlink" Target="http://ru.wikipedia.org/wiki/%D0%A4%D0%B0%D0%B9%D0%BB:Camp_x-ray_detainees.jpg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jpe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jpe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00100" y="1857364"/>
            <a:ext cx="7215238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3366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Candara" pitchFamily="34" charset="0"/>
              </a:rPr>
              <a:t>Нарушения </a:t>
            </a:r>
            <a:r>
              <a:rPr lang="en-US" sz="5400" b="1" cap="none" spc="0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3366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Candara" pitchFamily="34" charset="0"/>
              </a:rPr>
              <a:t> </a:t>
            </a:r>
            <a:r>
              <a:rPr lang="ru-RU" sz="5400" b="1" cap="none" spc="0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3366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Candara" pitchFamily="34" charset="0"/>
              </a:rPr>
              <a:t>и </a:t>
            </a:r>
            <a:r>
              <a:rPr lang="en-US" sz="5400" b="1" cap="none" spc="0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3366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Candara" pitchFamily="34" charset="0"/>
              </a:rPr>
              <a:t> </a:t>
            </a:r>
            <a:r>
              <a:rPr lang="ru-RU" sz="5400" b="1" cap="none" spc="0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3366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Candara" pitchFamily="34" charset="0"/>
              </a:rPr>
              <a:t>защита</a:t>
            </a:r>
          </a:p>
          <a:p>
            <a:pPr algn="ctr"/>
            <a:r>
              <a:rPr lang="ru-RU" sz="54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3366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Candara" pitchFamily="34" charset="0"/>
              </a:rPr>
              <a:t>прав</a:t>
            </a:r>
            <a:r>
              <a:rPr lang="en-US" sz="54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3366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Candara" pitchFamily="34" charset="0"/>
              </a:rPr>
              <a:t> </a:t>
            </a:r>
            <a:r>
              <a:rPr lang="ru-RU" sz="54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3366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Candara" pitchFamily="34" charset="0"/>
              </a:rPr>
              <a:t> человека</a:t>
            </a:r>
            <a:endParaRPr lang="ru-RU" sz="54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33660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  <a:latin typeface="Candara" pitchFamily="34" charset="0"/>
            </a:endParaRPr>
          </a:p>
        </p:txBody>
      </p:sp>
      <p:sp>
        <p:nvSpPr>
          <p:cNvPr id="12289" name="Rectangle 1"/>
          <p:cNvSpPr>
            <a:spLocks noChangeArrowheads="1"/>
          </p:cNvSpPr>
          <p:nvPr/>
        </p:nvSpPr>
        <p:spPr bwMode="auto">
          <a:xfrm>
            <a:off x="3786182" y="4071942"/>
            <a:ext cx="4969694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Monotype Corsiva" pitchFamily="66" charset="0"/>
                <a:ea typeface="Times New Roman" pitchFamily="18" charset="0"/>
                <a:cs typeface="Arial" pitchFamily="34" charset="0"/>
              </a:rPr>
              <a:t>Мир - это свобода, </a:t>
            </a: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Monotype Corsiva" pitchFamily="66" charset="0"/>
                <a:ea typeface="Times New Roman" pitchFamily="18" charset="0"/>
                <a:cs typeface="Arial" pitchFamily="34" charset="0"/>
              </a:rPr>
              <a:t>основанная на признании прав </a:t>
            </a: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Monotype Corsiva" pitchFamily="66" charset="0"/>
                <a:ea typeface="Times New Roman" pitchFamily="18" charset="0"/>
                <a:cs typeface="Arial" pitchFamily="34" charset="0"/>
              </a:rPr>
              <a:t>всякого человека.</a:t>
            </a: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400" b="1" dirty="0" smtClean="0">
              <a:solidFill>
                <a:schemeClr val="bg1">
                  <a:lumMod val="95000"/>
                  <a:lumOff val="5000"/>
                </a:schemeClr>
              </a:solidFill>
              <a:latin typeface="Monotype Corsiva" pitchFamily="66" charset="0"/>
              <a:cs typeface="Arial" pitchFamily="34" charset="0"/>
            </a:endParaRP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400" b="1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Monotype Corsiva" pitchFamily="66" charset="0"/>
                <a:cs typeface="Arial" pitchFamily="34" charset="0"/>
              </a:rPr>
              <a:t>Марк  Туллий  Цицерон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bg1">
                  <a:lumMod val="95000"/>
                  <a:lumOff val="5000"/>
                </a:schemeClr>
              </a:solidFill>
              <a:effectLst/>
              <a:latin typeface="Monotype Corsiva" pitchFamily="66" charset="0"/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1000" tmFilter="0,0; .5, 1; 1, 1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6" dur="80"/>
                                        <p:tgtEl>
                                          <p:spTgt spid="1228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7" dur="80"/>
                                        <p:tgtEl>
                                          <p:spTgt spid="1228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80"/>
                                        <p:tgtEl>
                                          <p:spTgt spid="1228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2289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01_07.MPG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748145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071934" y="785794"/>
            <a:ext cx="507206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</a:rPr>
              <a:t>11 </a:t>
            </a:r>
            <a:r>
              <a:rPr lang="ru-RU" sz="2400" b="1" dirty="0" err="1" smtClean="0">
                <a:solidFill>
                  <a:schemeClr val="bg1"/>
                </a:solidFill>
              </a:rPr>
              <a:t>млн</a:t>
            </a:r>
            <a:r>
              <a:rPr lang="en-US" sz="2400" b="1" dirty="0" smtClean="0">
                <a:solidFill>
                  <a:schemeClr val="bg1"/>
                </a:solidFill>
              </a:rPr>
              <a:t>.</a:t>
            </a:r>
            <a:r>
              <a:rPr lang="ru-RU" sz="2400" b="1" dirty="0" smtClean="0">
                <a:solidFill>
                  <a:schemeClr val="bg1"/>
                </a:solidFill>
              </a:rPr>
              <a:t> человек на оккупированных территориях СССР        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28662" y="3071810"/>
            <a:ext cx="204575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</a:rPr>
              <a:t>6 </a:t>
            </a:r>
            <a:r>
              <a:rPr lang="ru-RU" sz="2400" b="1" dirty="0" err="1" smtClean="0">
                <a:solidFill>
                  <a:schemeClr val="bg1"/>
                </a:solidFill>
              </a:rPr>
              <a:t>млн</a:t>
            </a:r>
            <a:r>
              <a:rPr lang="en-US" sz="2400" b="1" dirty="0" smtClean="0">
                <a:solidFill>
                  <a:schemeClr val="bg1"/>
                </a:solidFill>
              </a:rPr>
              <a:t>.</a:t>
            </a:r>
            <a:r>
              <a:rPr lang="ru-RU" sz="2400" b="1" dirty="0" smtClean="0">
                <a:solidFill>
                  <a:schemeClr val="bg1"/>
                </a:solidFill>
              </a:rPr>
              <a:t> евреев</a:t>
            </a:r>
            <a:endParaRPr lang="ru-RU" sz="2400" b="1" dirty="0">
              <a:solidFill>
                <a:schemeClr val="bg1"/>
              </a:solidFill>
            </a:endParaRPr>
          </a:p>
        </p:txBody>
      </p:sp>
      <p:pic>
        <p:nvPicPr>
          <p:cNvPr id="18434" name="Picture 2" descr="Bundesarchiv Bild 101I-006-2212-30, Russland, Gefangene russische Soldaten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lum bright="-10000" contrast="10000"/>
          </a:blip>
          <a:srcRect/>
          <a:stretch>
            <a:fillRect/>
          </a:stretch>
        </p:blipFill>
        <p:spPr bwMode="auto">
          <a:xfrm>
            <a:off x="0" y="0"/>
            <a:ext cx="4143372" cy="2910917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5715008" y="5500702"/>
            <a:ext cx="215982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</a:rPr>
              <a:t>200 </a:t>
            </a:r>
            <a:r>
              <a:rPr lang="ru-RU" sz="2400" b="1" dirty="0" err="1" smtClean="0">
                <a:solidFill>
                  <a:schemeClr val="bg1"/>
                </a:solidFill>
              </a:rPr>
              <a:t>тыс</a:t>
            </a:r>
            <a:r>
              <a:rPr lang="en-US" sz="2400" b="1" dirty="0" smtClean="0">
                <a:solidFill>
                  <a:schemeClr val="bg1"/>
                </a:solidFill>
              </a:rPr>
              <a:t>.</a:t>
            </a:r>
            <a:r>
              <a:rPr lang="ru-RU" sz="2400" b="1" dirty="0" smtClean="0">
                <a:solidFill>
                  <a:schemeClr val="bg1"/>
                </a:solidFill>
              </a:rPr>
              <a:t> цыган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357686" y="0"/>
            <a:ext cx="450059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003300"/>
                </a:solidFill>
              </a:rPr>
              <a:t>В</a:t>
            </a:r>
            <a:r>
              <a:rPr lang="ru-RU" sz="2000" b="1" dirty="0" smtClean="0">
                <a:solidFill>
                  <a:srgbClr val="003300"/>
                </a:solidFill>
              </a:rPr>
              <a:t> годы Второй мировой войны фашисты уничтожили</a:t>
            </a:r>
            <a:endParaRPr lang="ru-RU" sz="2000" b="1" dirty="0">
              <a:solidFill>
                <a:srgbClr val="003300"/>
              </a:solidFill>
            </a:endParaRPr>
          </a:p>
        </p:txBody>
      </p:sp>
      <p:pic>
        <p:nvPicPr>
          <p:cNvPr id="18435" name="Picture 3" descr="C:\Documents and Settings\Admin\Мои документы\Мои рисунки\e010e383cb3694b5dc5ae20233104498.jpg"/>
          <p:cNvPicPr>
            <a:picLocks noChangeAspect="1" noChangeArrowheads="1"/>
          </p:cNvPicPr>
          <p:nvPr/>
        </p:nvPicPr>
        <p:blipFill>
          <a:blip r:embed="rId4" cstate="print">
            <a:lum contrast="10000"/>
          </a:blip>
          <a:srcRect/>
          <a:stretch>
            <a:fillRect/>
          </a:stretch>
        </p:blipFill>
        <p:spPr bwMode="auto">
          <a:xfrm>
            <a:off x="4286248" y="1714488"/>
            <a:ext cx="4857752" cy="3143272"/>
          </a:xfrm>
          <a:prstGeom prst="rect">
            <a:avLst/>
          </a:prstGeom>
          <a:noFill/>
        </p:spPr>
      </p:pic>
      <p:pic>
        <p:nvPicPr>
          <p:cNvPr id="18437" name="Picture 5" descr="C:\Documents and Settings\Admin\Рабочий стол\работа\презентации\ВОВ\Data\  1\0625.jpg"/>
          <p:cNvPicPr>
            <a:picLocks noChangeAspect="1" noChangeArrowheads="1"/>
          </p:cNvPicPr>
          <p:nvPr/>
        </p:nvPicPr>
        <p:blipFill>
          <a:blip r:embed="rId5" cstate="print">
            <a:lum contrast="10000"/>
          </a:blip>
          <a:srcRect/>
          <a:stretch>
            <a:fillRect/>
          </a:stretch>
        </p:blipFill>
        <p:spPr bwMode="auto">
          <a:xfrm>
            <a:off x="-1" y="3786190"/>
            <a:ext cx="4143373" cy="307181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84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84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84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84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84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7" grpId="0"/>
      <p:bldP spid="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upload.wikimedia.org/wikipedia/ru/thumb/6/6c/Cambodia-2005-choen_ek1.jpg/200px-Cambodia-2005-choen_ek1.jpg">
            <a:hlinkClick r:id="rId2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2" y="142852"/>
            <a:ext cx="2428892" cy="3500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 descr="http://upload.wikimedia.org/wikipedia/commons/thumb/9/9e/Rwanda_genocide_wanted_poster_2-20-03.jpg/220px-Rwanda_genocide_wanted_poster_2-20-03.jpg">
            <a:hlinkClick r:id="rId4"/>
          </p:cNvPr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572264" y="1500174"/>
            <a:ext cx="2357454" cy="371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2857488" y="214290"/>
            <a:ext cx="464347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ea typeface="Times New Roman" pitchFamily="18" charset="0"/>
                <a:cs typeface="Times New Roman" pitchFamily="18" charset="0"/>
              </a:rPr>
              <a:t>В 1975—1979 годах в Камбодже было уничтожено</a:t>
            </a:r>
            <a:endParaRPr lang="ru-RU" sz="2000" dirty="0"/>
          </a:p>
        </p:txBody>
      </p:sp>
      <p:sp>
        <p:nvSpPr>
          <p:cNvPr id="5" name="TextBox 4"/>
          <p:cNvSpPr txBox="1"/>
          <p:nvPr/>
        </p:nvSpPr>
        <p:spPr>
          <a:xfrm>
            <a:off x="3857620" y="928670"/>
            <a:ext cx="253691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</a:rPr>
              <a:t>3 </a:t>
            </a:r>
            <a:r>
              <a:rPr lang="ru-RU" sz="2800" b="1" dirty="0" err="1" smtClean="0">
                <a:solidFill>
                  <a:schemeClr val="bg1"/>
                </a:solidFill>
              </a:rPr>
              <a:t>млн</a:t>
            </a:r>
            <a:r>
              <a:rPr lang="en-US" sz="2800" b="1" dirty="0" smtClean="0">
                <a:solidFill>
                  <a:schemeClr val="bg1"/>
                </a:solidFill>
              </a:rPr>
              <a:t>.</a:t>
            </a:r>
            <a:r>
              <a:rPr lang="ru-RU" sz="2800" b="1" dirty="0" smtClean="0">
                <a:solidFill>
                  <a:schemeClr val="bg1"/>
                </a:solidFill>
              </a:rPr>
              <a:t> человек</a:t>
            </a:r>
            <a:endParaRPr lang="ru-RU" sz="2800" b="1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786050" y="2214554"/>
            <a:ext cx="366728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>
                <a:solidFill>
                  <a:srgbClr val="003300"/>
                </a:solidFill>
                <a:ea typeface="Times New Roman" pitchFamily="18" charset="0"/>
                <a:cs typeface="Times New Roman" pitchFamily="18" charset="0"/>
              </a:rPr>
              <a:t>В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ea typeface="Times New Roman" pitchFamily="18" charset="0"/>
                <a:cs typeface="Times New Roman" pitchFamily="18" charset="0"/>
              </a:rPr>
              <a:t> Руанде 1994 года истреблено</a:t>
            </a:r>
            <a:endParaRPr lang="ru-RU" sz="2000" dirty="0">
              <a:solidFill>
                <a:srgbClr val="003300"/>
              </a:solidFill>
            </a:endParaRPr>
          </a:p>
        </p:txBody>
      </p:sp>
      <p:pic>
        <p:nvPicPr>
          <p:cNvPr id="9" name="Рисунок 8" descr="http://upload.wikimedia.org/wikipedia/commons/thumb/b/ba/Srebrenica2007.jpg/200px-Srebrenica2007.jpg">
            <a:hlinkClick r:id="rId6"/>
          </p:cNvPr>
          <p:cNvPicPr/>
          <p:nvPr/>
        </p:nvPicPr>
        <p:blipFill>
          <a:blip r:embed="rId7" cstate="print">
            <a:lum contrast="10000"/>
          </a:blip>
          <a:srcRect/>
          <a:stretch>
            <a:fillRect/>
          </a:stretch>
        </p:blipFill>
        <p:spPr bwMode="auto">
          <a:xfrm>
            <a:off x="285720" y="4000504"/>
            <a:ext cx="3786214" cy="2714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Box 9"/>
          <p:cNvSpPr txBox="1"/>
          <p:nvPr/>
        </p:nvSpPr>
        <p:spPr>
          <a:xfrm>
            <a:off x="4786314" y="6143644"/>
            <a:ext cx="377892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</a:rPr>
              <a:t>от 8 до 10 </a:t>
            </a:r>
            <a:r>
              <a:rPr lang="ru-RU" sz="2800" b="1" dirty="0" err="1" smtClean="0">
                <a:solidFill>
                  <a:schemeClr val="bg1"/>
                </a:solidFill>
              </a:rPr>
              <a:t>тыс</a:t>
            </a:r>
            <a:r>
              <a:rPr lang="en-US" sz="2800" b="1" dirty="0" smtClean="0">
                <a:solidFill>
                  <a:schemeClr val="bg1"/>
                </a:solidFill>
              </a:rPr>
              <a:t>.</a:t>
            </a:r>
            <a:r>
              <a:rPr lang="ru-RU" sz="2800" b="1" dirty="0" smtClean="0">
                <a:solidFill>
                  <a:schemeClr val="bg1"/>
                </a:solidFill>
              </a:rPr>
              <a:t> человек</a:t>
            </a:r>
            <a:endParaRPr lang="ru-RU" sz="2800" b="1" dirty="0">
              <a:solidFill>
                <a:schemeClr val="bg1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429124" y="5357826"/>
            <a:ext cx="450059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ea typeface="Times New Roman" pitchFamily="18" charset="0"/>
                <a:cs typeface="Times New Roman" pitchFamily="18" charset="0"/>
              </a:rPr>
              <a:t>В окрестностях г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ea typeface="Times New Roman" pitchFamily="18" charset="0"/>
                <a:cs typeface="Times New Roman" pitchFamily="18" charset="0"/>
              </a:rPr>
              <a:t>.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003300"/>
                </a:solidFill>
                <a:effectLst/>
                <a:ea typeface="Times New Roman" pitchFamily="18" charset="0"/>
                <a:cs typeface="Times New Roman" pitchFamily="18" charset="0"/>
              </a:rPr>
              <a:t>Сребреница</a:t>
            </a:r>
            <a:r>
              <a:rPr kumimoji="0" lang="ru-RU" sz="2000" b="1" i="0" u="none" strike="noStrike" cap="none" normalizeH="0" dirty="0" smtClean="0">
                <a:ln>
                  <a:noFill/>
                </a:ln>
                <a:solidFill>
                  <a:srgbClr val="003300"/>
                </a:solidFill>
                <a:effectLst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solidFill>
                  <a:srgbClr val="003300"/>
                </a:solidFill>
                <a:ea typeface="Times New Roman" pitchFamily="18" charset="0"/>
                <a:cs typeface="Times New Roman" pitchFamily="18" charset="0"/>
              </a:rPr>
              <a:t> в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ea typeface="Times New Roman" pitchFamily="18" charset="0"/>
                <a:cs typeface="Times New Roman" pitchFamily="18" charset="0"/>
              </a:rPr>
              <a:t>1995</a:t>
            </a:r>
            <a:r>
              <a:rPr lang="ru-RU" sz="2000" b="1" dirty="0">
                <a:solidFill>
                  <a:srgbClr val="003300"/>
                </a:solidFill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solidFill>
                  <a:srgbClr val="003300"/>
                </a:solidFill>
                <a:ea typeface="Times New Roman" pitchFamily="18" charset="0"/>
                <a:cs typeface="Times New Roman" pitchFamily="18" charset="0"/>
              </a:rPr>
              <a:t>г</a:t>
            </a:r>
            <a:r>
              <a:rPr lang="en-US" sz="2000" b="1" dirty="0" smtClean="0">
                <a:solidFill>
                  <a:srgbClr val="003300"/>
                </a:solidFill>
                <a:ea typeface="Times New Roman" pitchFamily="18" charset="0"/>
                <a:cs typeface="Times New Roman" pitchFamily="18" charset="0"/>
              </a:rPr>
              <a:t>.</a:t>
            </a:r>
            <a:endParaRPr lang="ru-RU" sz="2000" b="1" dirty="0" smtClean="0">
              <a:solidFill>
                <a:srgbClr val="003300"/>
              </a:solidFill>
              <a:ea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b="1" dirty="0">
                <a:solidFill>
                  <a:srgbClr val="003300"/>
                </a:solidFill>
                <a:ea typeface="Times New Roman" pitchFamily="18" charset="0"/>
                <a:cs typeface="Times New Roman" pitchFamily="18" charset="0"/>
              </a:rPr>
              <a:t>б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ea typeface="Times New Roman" pitchFamily="18" charset="0"/>
                <a:cs typeface="Times New Roman" pitchFamily="18" charset="0"/>
              </a:rPr>
              <a:t>ыло уничтожено </a:t>
            </a:r>
            <a:endParaRPr lang="ru-RU" sz="2000" dirty="0">
              <a:solidFill>
                <a:srgbClr val="0033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071802" y="2857496"/>
            <a:ext cx="307084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</a:rPr>
              <a:t>800 ТЫС</a:t>
            </a:r>
            <a:r>
              <a:rPr lang="en-US" sz="2800" b="1" dirty="0" smtClean="0">
                <a:solidFill>
                  <a:schemeClr val="bg1"/>
                </a:solidFill>
              </a:rPr>
              <a:t>.</a:t>
            </a:r>
            <a:r>
              <a:rPr lang="ru-RU" sz="2800" b="1" dirty="0" smtClean="0">
                <a:solidFill>
                  <a:schemeClr val="bg1"/>
                </a:solidFill>
              </a:rPr>
              <a:t> ЧЕЛОВЕК</a:t>
            </a:r>
            <a:endParaRPr lang="ru-RU" sz="28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med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7" grpId="0"/>
      <p:bldP spid="10" grpId="0"/>
      <p:bldP spid="11" grpId="0"/>
      <p:bldP spid="1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071802" y="2143116"/>
            <a:ext cx="2844048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6600" b="1" cap="none" spc="0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33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Candara" pitchFamily="34" charset="0"/>
              </a:rPr>
              <a:t>Расизм</a:t>
            </a:r>
            <a:endParaRPr lang="ru-RU" sz="66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330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  <a:latin typeface="Candara" pitchFamily="34" charset="0"/>
            </a:endParaRPr>
          </a:p>
        </p:txBody>
      </p:sp>
    </p:spTree>
  </p:cSld>
  <p:clrMapOvr>
    <a:masterClrMapping/>
  </p:clrMapOvr>
  <p:transition>
    <p:wheel spokes="3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786314" y="142852"/>
            <a:ext cx="238719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u="sng" dirty="0" smtClean="0">
                <a:solidFill>
                  <a:srgbClr val="003300"/>
                </a:solidFill>
              </a:rPr>
              <a:t>Расизм в США</a:t>
            </a:r>
            <a:endParaRPr lang="ru-RU" sz="2800" b="1" u="sng" dirty="0">
              <a:solidFill>
                <a:srgbClr val="003300"/>
              </a:solidFill>
            </a:endParaRPr>
          </a:p>
        </p:txBody>
      </p:sp>
      <p:sp>
        <p:nvSpPr>
          <p:cNvPr id="22529" name="Rectangle 1"/>
          <p:cNvSpPr>
            <a:spLocks noChangeArrowheads="1"/>
          </p:cNvSpPr>
          <p:nvPr/>
        </p:nvSpPr>
        <p:spPr bwMode="auto">
          <a:xfrm>
            <a:off x="2786050" y="642918"/>
            <a:ext cx="6143668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3366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Впервые африканские невольники были завезены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3366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в британскую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3366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Вирджинию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3366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английскими колонистами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3366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в 1619 году.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3366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По состоянию на 1860 год, из 12-миллионного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3366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населения 15 американских штатов, где сохранялось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3366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рабство, 4 миллиона были рабами.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3366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Из 1,5 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3366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млн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3366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семей, живущих</a:t>
            </a:r>
            <a:r>
              <a:rPr kumimoji="0" lang="ru-RU" sz="2000" b="1" i="0" u="none" strike="noStrike" cap="none" normalizeH="0" dirty="0" smtClean="0">
                <a:ln>
                  <a:noFill/>
                </a:ln>
                <a:solidFill>
                  <a:srgbClr val="3366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3366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в этих штатах, более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3366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390</a:t>
            </a:r>
            <a:r>
              <a:rPr kumimoji="0" lang="ru-RU" sz="2000" b="1" i="0" u="none" strike="noStrike" cap="none" normalizeH="0" dirty="0" smtClean="0">
                <a:ln>
                  <a:noFill/>
                </a:ln>
                <a:solidFill>
                  <a:srgbClr val="3366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3366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тыс. семей имели рабов.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336600"/>
              </a:solidFill>
              <a:effectLst/>
              <a:latin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3657124"/>
            <a:ext cx="4929222" cy="32008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3300"/>
                </a:solidFill>
              </a:rPr>
              <a:t>Чернокожие в Америке:</a:t>
            </a:r>
          </a:p>
          <a:p>
            <a:pPr algn="ctr">
              <a:buFont typeface="Arial" pitchFamily="34" charset="0"/>
              <a:buChar char="•"/>
            </a:pPr>
            <a:r>
              <a:rPr lang="ru-RU" sz="2000" b="1" dirty="0" smtClean="0">
                <a:solidFill>
                  <a:srgbClr val="003300"/>
                </a:solidFill>
              </a:rPr>
              <a:t> не допускались к участию в выборах</a:t>
            </a:r>
          </a:p>
          <a:p>
            <a:pPr algn="ctr">
              <a:buFont typeface="Arial" pitchFamily="34" charset="0"/>
              <a:buChar char="•"/>
            </a:pPr>
            <a:r>
              <a:rPr lang="ru-RU" sz="2000" b="1" dirty="0" smtClean="0">
                <a:solidFill>
                  <a:srgbClr val="003300"/>
                </a:solidFill>
              </a:rPr>
              <a:t> не могли учиться вместе с белыми</a:t>
            </a:r>
          </a:p>
          <a:p>
            <a:pPr algn="ctr">
              <a:buFont typeface="Arial" pitchFamily="34" charset="0"/>
              <a:buChar char="•"/>
            </a:pPr>
            <a:r>
              <a:rPr lang="ru-RU" sz="2000" b="1" dirty="0" smtClean="0">
                <a:solidFill>
                  <a:srgbClr val="003300"/>
                </a:solidFill>
              </a:rPr>
              <a:t> должны были занимать специально </a:t>
            </a:r>
          </a:p>
          <a:p>
            <a:pPr algn="ctr"/>
            <a:r>
              <a:rPr lang="ru-RU" sz="2000" b="1" dirty="0" smtClean="0">
                <a:solidFill>
                  <a:srgbClr val="003300"/>
                </a:solidFill>
              </a:rPr>
              <a:t> отведенные места в транспорте и т</a:t>
            </a:r>
            <a:r>
              <a:rPr lang="en-US" sz="2000" b="1" dirty="0" smtClean="0">
                <a:solidFill>
                  <a:srgbClr val="003300"/>
                </a:solidFill>
              </a:rPr>
              <a:t>.</a:t>
            </a:r>
            <a:r>
              <a:rPr lang="ru-RU" sz="2000" b="1" dirty="0" err="1" smtClean="0">
                <a:solidFill>
                  <a:srgbClr val="003300"/>
                </a:solidFill>
              </a:rPr>
              <a:t>д</a:t>
            </a:r>
            <a:r>
              <a:rPr lang="en-US" sz="2000" b="1" dirty="0" smtClean="0">
                <a:solidFill>
                  <a:srgbClr val="003300"/>
                </a:solidFill>
              </a:rPr>
              <a:t>.</a:t>
            </a:r>
            <a:endParaRPr lang="ru-RU" sz="2000" b="1" dirty="0" smtClean="0">
              <a:solidFill>
                <a:srgbClr val="003300"/>
              </a:solidFill>
            </a:endParaRPr>
          </a:p>
          <a:p>
            <a:pPr algn="ctr"/>
            <a:r>
              <a:rPr lang="ru-RU" sz="2000" b="1" dirty="0" smtClean="0">
                <a:solidFill>
                  <a:srgbClr val="003300"/>
                </a:solidFill>
              </a:rPr>
              <a:t>В 60-е годы 20 века в США развернулось движение за гражданские права </a:t>
            </a:r>
          </a:p>
          <a:p>
            <a:pPr algn="ctr"/>
            <a:r>
              <a:rPr lang="ru-RU" sz="2000" b="1" dirty="0" smtClean="0">
                <a:solidFill>
                  <a:srgbClr val="003300"/>
                </a:solidFill>
              </a:rPr>
              <a:t>чернокожего населения</a:t>
            </a:r>
            <a:r>
              <a:rPr lang="en-US" sz="2000" b="1" dirty="0" smtClean="0">
                <a:solidFill>
                  <a:srgbClr val="003300"/>
                </a:solidFill>
              </a:rPr>
              <a:t>.</a:t>
            </a:r>
            <a:endParaRPr lang="ru-RU" sz="2000" b="1" dirty="0" smtClean="0">
              <a:solidFill>
                <a:srgbClr val="003300"/>
              </a:solidFill>
            </a:endParaRPr>
          </a:p>
          <a:p>
            <a:pPr algn="ctr"/>
            <a:r>
              <a:rPr lang="ru-RU" sz="2000" b="1" dirty="0" smtClean="0">
                <a:solidFill>
                  <a:srgbClr val="003300"/>
                </a:solidFill>
              </a:rPr>
              <a:t>Расовая дискриминация была запрещена</a:t>
            </a:r>
            <a:r>
              <a:rPr lang="en-US" sz="2000" b="1" dirty="0" smtClean="0">
                <a:solidFill>
                  <a:srgbClr val="003300"/>
                </a:solidFill>
              </a:rPr>
              <a:t>.</a:t>
            </a:r>
            <a:endParaRPr lang="ru-RU" sz="2000" b="1" dirty="0" smtClean="0">
              <a:solidFill>
                <a:srgbClr val="003300"/>
              </a:solidFill>
            </a:endParaRPr>
          </a:p>
          <a:p>
            <a:endParaRPr lang="ru-RU" dirty="0"/>
          </a:p>
        </p:txBody>
      </p:sp>
      <p:pic>
        <p:nvPicPr>
          <p:cNvPr id="7" name="Рисунок 6" descr="untitled.bmp"/>
          <p:cNvPicPr>
            <a:picLocks noChangeAspect="1"/>
          </p:cNvPicPr>
          <p:nvPr/>
        </p:nvPicPr>
        <p:blipFill>
          <a:blip r:embed="rId2" cstate="print">
            <a:lum bright="-10000" contrast="10000"/>
          </a:blip>
          <a:stretch>
            <a:fillRect/>
          </a:stretch>
        </p:blipFill>
        <p:spPr>
          <a:xfrm>
            <a:off x="4857752" y="3571876"/>
            <a:ext cx="4112442" cy="3143272"/>
          </a:xfrm>
          <a:prstGeom prst="rect">
            <a:avLst/>
          </a:prstGeom>
        </p:spPr>
      </p:pic>
      <p:pic>
        <p:nvPicPr>
          <p:cNvPr id="8" name="Рисунок 7" descr="FMTJ5CAK1JWGPCALN98UPCA8NZFRFCADEVQ16CAWBWT1NCAE66ADACAOSDK37CAVJ3NPRCAMV3AM3CASSPE8ZCAYF9CANCA90SWLVCANOPM5BCA5O987YCAE2DNTLCAQIGSA0CA7JT3ZXCA0V5PCECADTFD9P.jpg"/>
          <p:cNvPicPr>
            <a:picLocks noChangeAspect="1"/>
          </p:cNvPicPr>
          <p:nvPr/>
        </p:nvPicPr>
        <p:blipFill>
          <a:blip r:embed="rId3" cstate="print">
            <a:duotone>
              <a:prstClr val="black"/>
              <a:schemeClr val="tx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42844" y="357166"/>
            <a:ext cx="2634286" cy="300039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" dur="80"/>
                                        <p:tgtEl>
                                          <p:spTgt spid="2252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" dur="80"/>
                                        <p:tgtEl>
                                          <p:spTgt spid="225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80"/>
                                        <p:tgtEl>
                                          <p:spTgt spid="225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9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0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2529" grpId="0"/>
      <p:bldP spid="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643174" y="2357430"/>
            <a:ext cx="3796232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6600" b="1" cap="none" spc="0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33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Candara" pitchFamily="34" charset="0"/>
              </a:rPr>
              <a:t>Апартеид</a:t>
            </a:r>
            <a:endParaRPr lang="ru-RU" sz="66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330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  <a:latin typeface="Candara" pitchFamily="34" charset="0"/>
            </a:endParaRP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28596" y="357166"/>
            <a:ext cx="6000792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u="sng" dirty="0" smtClean="0">
                <a:solidFill>
                  <a:srgbClr val="003300"/>
                </a:solidFill>
              </a:rPr>
              <a:t>Апартеид в ЮАР: </a:t>
            </a:r>
          </a:p>
          <a:p>
            <a:endParaRPr lang="ru-RU" sz="2400" b="1" u="sng" dirty="0" smtClean="0">
              <a:solidFill>
                <a:srgbClr val="003300"/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ru-RU" sz="2400" b="1" dirty="0" smtClean="0">
                <a:solidFill>
                  <a:srgbClr val="003300"/>
                </a:solidFill>
              </a:rPr>
              <a:t> предписывал народам банту</a:t>
            </a:r>
            <a:r>
              <a:rPr lang="ru-RU" sz="2400" b="1" dirty="0">
                <a:solidFill>
                  <a:srgbClr val="003300"/>
                </a:solidFill>
              </a:rPr>
              <a:t> </a:t>
            </a:r>
            <a:r>
              <a:rPr lang="ru-RU" sz="2400" b="1" dirty="0" smtClean="0">
                <a:solidFill>
                  <a:srgbClr val="003300"/>
                </a:solidFill>
              </a:rPr>
              <a:t>проживать в специальных резервациях</a:t>
            </a:r>
          </a:p>
          <a:p>
            <a:endParaRPr lang="ru-RU" sz="2400" b="1" dirty="0" smtClean="0">
              <a:solidFill>
                <a:srgbClr val="003300"/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ru-RU" sz="2400" b="1" dirty="0" smtClean="0">
                <a:solidFill>
                  <a:srgbClr val="003300"/>
                </a:solidFill>
              </a:rPr>
              <a:t> лишил чернокожих жителей почти всех гражданских и политических прав</a:t>
            </a:r>
          </a:p>
          <a:p>
            <a:endParaRPr lang="ru-RU" sz="2400" b="1" dirty="0" smtClean="0">
              <a:solidFill>
                <a:srgbClr val="003300"/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ru-RU" sz="2400" b="1" dirty="0">
                <a:solidFill>
                  <a:srgbClr val="003300"/>
                </a:solidFill>
              </a:rPr>
              <a:t> </a:t>
            </a:r>
            <a:r>
              <a:rPr lang="ru-RU" sz="2400" b="1" dirty="0" smtClean="0">
                <a:solidFill>
                  <a:srgbClr val="003300"/>
                </a:solidFill>
              </a:rPr>
              <a:t>запретил межрасовые браки</a:t>
            </a:r>
          </a:p>
          <a:p>
            <a:endParaRPr lang="ru-RU" sz="2400" b="1" dirty="0" smtClean="0">
              <a:solidFill>
                <a:srgbClr val="003300"/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ru-RU" sz="2400" b="1" dirty="0">
                <a:solidFill>
                  <a:srgbClr val="003300"/>
                </a:solidFill>
              </a:rPr>
              <a:t> </a:t>
            </a:r>
            <a:r>
              <a:rPr lang="ru-RU" sz="2400" b="1" dirty="0" smtClean="0">
                <a:solidFill>
                  <a:srgbClr val="003300"/>
                </a:solidFill>
              </a:rPr>
              <a:t>ввел раздельный общественных транспорт</a:t>
            </a:r>
            <a:r>
              <a:rPr lang="en-US" sz="2400" b="1" dirty="0" smtClean="0">
                <a:solidFill>
                  <a:srgbClr val="003300"/>
                </a:solidFill>
              </a:rPr>
              <a:t>,</a:t>
            </a:r>
            <a:r>
              <a:rPr lang="ru-RU" sz="2400" b="1" dirty="0" smtClean="0">
                <a:solidFill>
                  <a:srgbClr val="003300"/>
                </a:solidFill>
              </a:rPr>
              <a:t> школы</a:t>
            </a:r>
            <a:r>
              <a:rPr lang="en-US" sz="2400" b="1" dirty="0" smtClean="0">
                <a:solidFill>
                  <a:srgbClr val="003300"/>
                </a:solidFill>
              </a:rPr>
              <a:t>,</a:t>
            </a:r>
            <a:r>
              <a:rPr lang="ru-RU" sz="2400" b="1" dirty="0" smtClean="0">
                <a:solidFill>
                  <a:srgbClr val="003300"/>
                </a:solidFill>
              </a:rPr>
              <a:t> больницы и т</a:t>
            </a:r>
            <a:r>
              <a:rPr lang="en-US" sz="2400" b="1" dirty="0" smtClean="0">
                <a:solidFill>
                  <a:srgbClr val="003300"/>
                </a:solidFill>
              </a:rPr>
              <a:t>.</a:t>
            </a:r>
            <a:r>
              <a:rPr lang="ru-RU" sz="2400" b="1" dirty="0" err="1" smtClean="0">
                <a:solidFill>
                  <a:srgbClr val="003300"/>
                </a:solidFill>
              </a:rPr>
              <a:t>д</a:t>
            </a:r>
            <a:r>
              <a:rPr lang="en-US" sz="2400" b="1" dirty="0" smtClean="0">
                <a:solidFill>
                  <a:srgbClr val="003300"/>
                </a:solidFill>
              </a:rPr>
              <a:t>.</a:t>
            </a:r>
            <a:endParaRPr lang="ru-RU" sz="2400" b="1" dirty="0" smtClean="0">
              <a:solidFill>
                <a:srgbClr val="003300"/>
              </a:solidFill>
            </a:endParaRPr>
          </a:p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428596" y="2857496"/>
            <a:ext cx="471487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580996" y="3009896"/>
            <a:ext cx="471487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</p:txBody>
      </p:sp>
      <p:pic>
        <p:nvPicPr>
          <p:cNvPr id="19458" name="Picture 2" descr="http://upload.wikimedia.org/wikipedia/commons/thumb/8/81/DurbanSign1989.jpg/185px-DurbanSign1989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72198" y="1857364"/>
            <a:ext cx="2928958" cy="4677348"/>
          </a:xfrm>
          <a:prstGeom prst="rect">
            <a:avLst/>
          </a:prstGeom>
          <a:noFill/>
        </p:spPr>
      </p:pic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 tmFilter="0,0; .5, 1; 1, 1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00034" y="1785926"/>
            <a:ext cx="8265404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3366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Candara" pitchFamily="34" charset="0"/>
              </a:rPr>
              <a:t>Нарушения прав человека</a:t>
            </a:r>
          </a:p>
          <a:p>
            <a:pPr algn="ctr"/>
            <a:r>
              <a:rPr lang="ru-RU" sz="54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3366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Candara" pitchFamily="34" charset="0"/>
              </a:rPr>
              <a:t>в современном мире</a:t>
            </a:r>
            <a:endParaRPr lang="ru-RU" sz="54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33660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  <a:latin typeface="Candara" pitchFamily="34" charset="0"/>
            </a:endParaRPr>
          </a:p>
        </p:txBody>
      </p:sp>
    </p:spTree>
  </p:cSld>
  <p:clrMapOvr>
    <a:masterClrMapping/>
  </p:clrMapOvr>
  <p:transition>
    <p:spli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2844" y="142852"/>
            <a:ext cx="885831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 smtClean="0">
                <a:solidFill>
                  <a:srgbClr val="003300"/>
                </a:solidFill>
              </a:rPr>
              <a:t>Этнические чистки в Чечне  — </a:t>
            </a:r>
            <a:r>
              <a:rPr lang="ru-RU" sz="2000" b="1" dirty="0" smtClean="0">
                <a:solidFill>
                  <a:srgbClr val="336600"/>
                </a:solidFill>
              </a:rPr>
              <a:t>насильственные действия, направленные против мирного, в основном этнически </a:t>
            </a:r>
            <a:r>
              <a:rPr lang="ru-RU" sz="2000" b="1" dirty="0" err="1" smtClean="0">
                <a:solidFill>
                  <a:srgbClr val="336600"/>
                </a:solidFill>
              </a:rPr>
              <a:t>нечеченского</a:t>
            </a:r>
            <a:r>
              <a:rPr lang="ru-RU" sz="2000" b="1" dirty="0" smtClean="0">
                <a:solidFill>
                  <a:srgbClr val="336600"/>
                </a:solidFill>
              </a:rPr>
              <a:t> (русского, украинского, армянского и т. д.), населения в </a:t>
            </a:r>
            <a:r>
              <a:rPr lang="ru-RU" sz="2000" b="1" u="sng" dirty="0" smtClean="0">
                <a:solidFill>
                  <a:srgbClr val="336600"/>
                </a:solidFill>
              </a:rPr>
              <a:t>Чеченской Республике</a:t>
            </a:r>
            <a:r>
              <a:rPr lang="ru-RU" sz="2000" b="1" dirty="0" smtClean="0">
                <a:solidFill>
                  <a:srgbClr val="336600"/>
                </a:solidFill>
              </a:rPr>
              <a:t> и осуществляемые по этническому признаку с момента прихода к власти </a:t>
            </a:r>
            <a:r>
              <a:rPr lang="ru-RU" sz="2000" b="1" u="sng" dirty="0" smtClean="0">
                <a:solidFill>
                  <a:srgbClr val="336600"/>
                </a:solidFill>
              </a:rPr>
              <a:t>Джохара Дудаева</a:t>
            </a:r>
            <a:r>
              <a:rPr lang="ru-RU" sz="2000" b="1" dirty="0" smtClean="0">
                <a:solidFill>
                  <a:srgbClr val="336600"/>
                </a:solidFill>
              </a:rPr>
              <a:t> в 1991 г.</a:t>
            </a:r>
            <a:endParaRPr lang="ru-RU" sz="2000" b="1" dirty="0">
              <a:solidFill>
                <a:srgbClr val="3366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500562" y="1571612"/>
            <a:ext cx="4429156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 smtClean="0">
                <a:solidFill>
                  <a:srgbClr val="003300"/>
                </a:solidFill>
              </a:rPr>
              <a:t>В Чечне с 1991 по 1999 годы было убито более </a:t>
            </a:r>
            <a:r>
              <a:rPr lang="ru-RU" sz="2400" b="1" u="sng" dirty="0" smtClean="0">
                <a:solidFill>
                  <a:srgbClr val="003300"/>
                </a:solidFill>
              </a:rPr>
              <a:t>21 тыс. русских </a:t>
            </a:r>
            <a:r>
              <a:rPr lang="ru-RU" sz="2000" b="1" dirty="0" smtClean="0">
                <a:solidFill>
                  <a:srgbClr val="003300"/>
                </a:solidFill>
              </a:rPr>
              <a:t>(не считая погибших в ходе военных действий), захвачено более 100 тыс. квартир и домов, принадлежащих представителям </a:t>
            </a:r>
            <a:r>
              <a:rPr lang="ru-RU" sz="2000" b="1" dirty="0" err="1" smtClean="0">
                <a:solidFill>
                  <a:srgbClr val="003300"/>
                </a:solidFill>
              </a:rPr>
              <a:t>нечеченских</a:t>
            </a:r>
            <a:r>
              <a:rPr lang="ru-RU" sz="2000" b="1" dirty="0" smtClean="0">
                <a:solidFill>
                  <a:srgbClr val="003300"/>
                </a:solidFill>
              </a:rPr>
              <a:t> этносов, более </a:t>
            </a:r>
            <a:r>
              <a:rPr lang="ru-RU" sz="2400" b="1" u="sng" dirty="0" smtClean="0">
                <a:solidFill>
                  <a:srgbClr val="003300"/>
                </a:solidFill>
              </a:rPr>
              <a:t>46 </a:t>
            </a:r>
            <a:r>
              <a:rPr lang="ru-RU" sz="2400" b="1" u="sng" dirty="0" err="1" smtClean="0">
                <a:solidFill>
                  <a:srgbClr val="003300"/>
                </a:solidFill>
              </a:rPr>
              <a:t>тыс</a:t>
            </a:r>
            <a:r>
              <a:rPr lang="en-US" sz="2400" b="1" dirty="0" smtClean="0">
                <a:solidFill>
                  <a:srgbClr val="003300"/>
                </a:solidFill>
              </a:rPr>
              <a:t>.</a:t>
            </a:r>
            <a:r>
              <a:rPr lang="ru-RU" sz="2400" b="1" dirty="0" smtClean="0">
                <a:solidFill>
                  <a:srgbClr val="003300"/>
                </a:solidFill>
              </a:rPr>
              <a:t> </a:t>
            </a:r>
            <a:r>
              <a:rPr lang="ru-RU" sz="2000" b="1" dirty="0" smtClean="0">
                <a:solidFill>
                  <a:srgbClr val="003300"/>
                </a:solidFill>
              </a:rPr>
              <a:t>человек были фактически превращены в рабов. </a:t>
            </a:r>
          </a:p>
          <a:p>
            <a:pPr algn="just"/>
            <a:endParaRPr lang="ru-RU" sz="2000" b="1" dirty="0" smtClean="0">
              <a:solidFill>
                <a:srgbClr val="003300"/>
              </a:solidFill>
            </a:endParaRPr>
          </a:p>
          <a:p>
            <a:pPr algn="just"/>
            <a:endParaRPr lang="ru-RU" sz="2000" b="1" dirty="0" smtClean="0">
              <a:solidFill>
                <a:srgbClr val="003300"/>
              </a:solidFill>
            </a:endParaRPr>
          </a:p>
          <a:p>
            <a:pPr algn="just"/>
            <a:r>
              <a:rPr lang="ru-RU" sz="2000" b="1" dirty="0" smtClean="0">
                <a:solidFill>
                  <a:srgbClr val="003300"/>
                </a:solidFill>
              </a:rPr>
              <a:t>В </a:t>
            </a:r>
            <a:r>
              <a:rPr lang="ru-RU" sz="2000" b="1" u="sng" dirty="0" smtClean="0">
                <a:solidFill>
                  <a:srgbClr val="003300"/>
                </a:solidFill>
              </a:rPr>
              <a:t>2002 году</a:t>
            </a:r>
            <a:r>
              <a:rPr lang="ru-RU" sz="2000" b="1" dirty="0" smtClean="0">
                <a:solidFill>
                  <a:srgbClr val="003300"/>
                </a:solidFill>
              </a:rPr>
              <a:t> президент России </a:t>
            </a:r>
            <a:r>
              <a:rPr lang="ru-RU" sz="2000" b="1" u="sng" dirty="0" smtClean="0">
                <a:solidFill>
                  <a:srgbClr val="003300"/>
                </a:solidFill>
              </a:rPr>
              <a:t>Владимир Путин</a:t>
            </a:r>
            <a:r>
              <a:rPr lang="ru-RU" sz="2000" b="1" dirty="0" smtClean="0">
                <a:solidFill>
                  <a:srgbClr val="003300"/>
                </a:solidFill>
              </a:rPr>
              <a:t> заявил, что в «результате этнических чисток в Чечне погибло до </a:t>
            </a:r>
            <a:r>
              <a:rPr lang="ru-RU" sz="2400" b="1" u="sng" dirty="0" smtClean="0">
                <a:solidFill>
                  <a:srgbClr val="003300"/>
                </a:solidFill>
              </a:rPr>
              <a:t>30 тыс. человек</a:t>
            </a:r>
            <a:r>
              <a:rPr lang="ru-RU" sz="2000" b="1" dirty="0" smtClean="0">
                <a:solidFill>
                  <a:srgbClr val="003300"/>
                </a:solidFill>
              </a:rPr>
              <a:t>, а возможно, и больше».</a:t>
            </a:r>
            <a:endParaRPr lang="ru-RU" sz="2000" b="1" dirty="0">
              <a:solidFill>
                <a:srgbClr val="003300"/>
              </a:solidFill>
            </a:endParaRPr>
          </a:p>
        </p:txBody>
      </p:sp>
      <p:pic>
        <p:nvPicPr>
          <p:cNvPr id="6" name="Рисунок 5" descr="gor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2844" y="3000372"/>
            <a:ext cx="4286280" cy="335758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000100" y="1643050"/>
            <a:ext cx="2188420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000" b="1" dirty="0" smtClean="0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Чечня</a:t>
            </a:r>
            <a:endParaRPr lang="ru-RU" sz="6000" b="1" dirty="0">
              <a:solidFill>
                <a:srgbClr val="00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split orient="vert"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7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00" accel="100000" fill="hold">
                                          <p:stCondLst>
                                            <p:cond delay="27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6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7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215074" y="285728"/>
            <a:ext cx="2786050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 smtClean="0">
                <a:solidFill>
                  <a:srgbClr val="003300"/>
                </a:solidFill>
              </a:rPr>
              <a:t>5 февраля 2000 года российскими военными были расстреляны </a:t>
            </a:r>
            <a:r>
              <a:rPr lang="ru-RU" sz="2400" b="1" u="sng" dirty="0" smtClean="0">
                <a:solidFill>
                  <a:srgbClr val="003300"/>
                </a:solidFill>
              </a:rPr>
              <a:t>56 мирных жителей</a:t>
            </a:r>
            <a:r>
              <a:rPr lang="ru-RU" sz="2000" b="1" dirty="0" smtClean="0">
                <a:solidFill>
                  <a:srgbClr val="003300"/>
                </a:solidFill>
              </a:rPr>
              <a:t> в посёлке Новые </a:t>
            </a:r>
            <a:r>
              <a:rPr lang="ru-RU" sz="2000" b="1" dirty="0" err="1" smtClean="0">
                <a:solidFill>
                  <a:srgbClr val="003300"/>
                </a:solidFill>
              </a:rPr>
              <a:t>Алды</a:t>
            </a:r>
            <a:r>
              <a:rPr lang="ru-RU" sz="2000" b="1" dirty="0" smtClean="0">
                <a:solidFill>
                  <a:srgbClr val="003300"/>
                </a:solidFill>
              </a:rPr>
              <a:t> и прилегающих районах города Грозного. Большинство убитых карателями жителей были чеченцы, а некоторая часть из них — русские. </a:t>
            </a:r>
          </a:p>
          <a:p>
            <a:pPr algn="just"/>
            <a:endParaRPr lang="ru-RU" sz="2000" b="1" dirty="0" smtClean="0">
              <a:solidFill>
                <a:srgbClr val="003300"/>
              </a:solidFill>
            </a:endParaRPr>
          </a:p>
          <a:p>
            <a:pPr algn="just"/>
            <a:endParaRPr lang="ru-RU" sz="2000" b="1" dirty="0" smtClean="0">
              <a:solidFill>
                <a:srgbClr val="003300"/>
              </a:solidFill>
            </a:endParaRPr>
          </a:p>
        </p:txBody>
      </p:sp>
      <p:pic>
        <p:nvPicPr>
          <p:cNvPr id="5" name="Рисунок 4" descr="0_58d3f_be7e5c80_L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357290" y="214290"/>
            <a:ext cx="4429156" cy="3143272"/>
          </a:xfrm>
          <a:prstGeom prst="rect">
            <a:avLst/>
          </a:prstGeom>
        </p:spPr>
      </p:pic>
      <p:pic>
        <p:nvPicPr>
          <p:cNvPr id="6" name="Рисунок 5" descr="0_58d41_4073126e_L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57224" y="571480"/>
            <a:ext cx="4247857" cy="2971806"/>
          </a:xfrm>
          <a:prstGeom prst="rect">
            <a:avLst/>
          </a:prstGeom>
        </p:spPr>
      </p:pic>
      <p:pic>
        <p:nvPicPr>
          <p:cNvPr id="7" name="Рисунок 6" descr="0_58d6b_4ef3c973_L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14282" y="1142984"/>
            <a:ext cx="4286248" cy="3197258"/>
          </a:xfrm>
          <a:prstGeom prst="rect">
            <a:avLst/>
          </a:prstGeom>
        </p:spPr>
      </p:pic>
      <p:pic>
        <p:nvPicPr>
          <p:cNvPr id="8" name="Рисунок 7" descr="0_58d59_35149a62_L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85786" y="1643050"/>
            <a:ext cx="4246570" cy="3160401"/>
          </a:xfrm>
          <a:prstGeom prst="rect">
            <a:avLst/>
          </a:prstGeom>
        </p:spPr>
      </p:pic>
      <p:pic>
        <p:nvPicPr>
          <p:cNvPr id="9" name="Рисунок 8" descr="0_58d5a_5d4fdc2_L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500166" y="2143116"/>
            <a:ext cx="4286280" cy="2978156"/>
          </a:xfrm>
          <a:prstGeom prst="rect">
            <a:avLst/>
          </a:prstGeom>
        </p:spPr>
      </p:pic>
      <p:pic>
        <p:nvPicPr>
          <p:cNvPr id="3074" name="Picture 2" descr="Война в Чечне: наша память и боль (88 фото)"/>
          <p:cNvPicPr>
            <a:picLocks noChangeAspect="1" noChangeArrowheads="1"/>
          </p:cNvPicPr>
          <p:nvPr/>
        </p:nvPicPr>
        <p:blipFill>
          <a:blip r:embed="rId7" cstate="print">
            <a:grayscl/>
            <a:lum/>
          </a:blip>
          <a:srcRect/>
          <a:stretch>
            <a:fillRect/>
          </a:stretch>
        </p:blipFill>
        <p:spPr bwMode="auto">
          <a:xfrm>
            <a:off x="2071670" y="2714620"/>
            <a:ext cx="4143404" cy="2786082"/>
          </a:xfrm>
          <a:prstGeom prst="rect">
            <a:avLst/>
          </a:prstGeom>
          <a:noFill/>
        </p:spPr>
      </p:pic>
      <p:sp>
        <p:nvSpPr>
          <p:cNvPr id="11" name="Прямоугольник 10"/>
          <p:cNvSpPr/>
          <p:nvPr/>
        </p:nvSpPr>
        <p:spPr>
          <a:xfrm>
            <a:off x="214282" y="5534561"/>
            <a:ext cx="878687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 smtClean="0">
                <a:solidFill>
                  <a:srgbClr val="003300"/>
                </a:solidFill>
              </a:rPr>
              <a:t>Россия проиграла все процессы по этому делу перед Европейским судом по правам человека. Российский ОМОН действовал предельно жестоко, расстреливая детей, женщин и стариков, а затем сжигая огнеметом ещё живых людей</a:t>
            </a:r>
            <a:r>
              <a:rPr lang="en-US" sz="2000" b="1" dirty="0" smtClean="0">
                <a:solidFill>
                  <a:srgbClr val="003300"/>
                </a:solidFill>
              </a:rPr>
              <a:t>.</a:t>
            </a:r>
            <a:endParaRPr lang="ru-RU" sz="2000" b="1" dirty="0">
              <a:solidFill>
                <a:srgbClr val="003300"/>
              </a:solidFill>
            </a:endParaRPr>
          </a:p>
        </p:txBody>
      </p:sp>
    </p:spTree>
  </p:cSld>
  <p:clrMapOvr>
    <a:masterClrMapping/>
  </p:clrMapOvr>
  <p:transition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0"/>
                            </p:stCondLst>
                            <p:childTnLst>
                              <p:par>
                                <p:cTn id="13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5" dur="5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0"/>
                            </p:stCondLst>
                            <p:childTnLst>
                              <p:par>
                                <p:cTn id="17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9" dur="5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0"/>
                            </p:stCondLst>
                            <p:childTnLst>
                              <p:par>
                                <p:cTn id="21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3" dur="5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0"/>
                            </p:stCondLst>
                            <p:childTnLst>
                              <p:par>
                                <p:cTn id="25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7" dur="5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0"/>
                            </p:stCondLst>
                            <p:childTnLst>
                              <p:par>
                                <p:cTn id="29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1" dur="5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0"/>
                            </p:stCondLst>
                            <p:childTnLst>
                              <p:par>
                                <p:cTn id="33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5" dur="5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0"/>
                            </p:stCondLst>
                            <p:childTnLst>
                              <p:par>
                                <p:cTn id="37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 tmFilter="0,0; .5, 1; 1, 1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7158" y="1428736"/>
            <a:ext cx="835824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solidFill>
                  <a:srgbClr val="003300"/>
                </a:solidFill>
                <a:latin typeface="Candara" pitchFamily="34" charset="0"/>
              </a:rPr>
              <a:t>охарактеризовать основные виды нарушений </a:t>
            </a:r>
          </a:p>
          <a:p>
            <a:pPr algn="ctr"/>
            <a:r>
              <a:rPr lang="ru-RU" sz="3200" dirty="0" smtClean="0">
                <a:solidFill>
                  <a:srgbClr val="003300"/>
                </a:solidFill>
                <a:latin typeface="Candara" pitchFamily="34" charset="0"/>
              </a:rPr>
              <a:t>и определить механизм защиты </a:t>
            </a:r>
          </a:p>
          <a:p>
            <a:pPr algn="ctr"/>
            <a:r>
              <a:rPr lang="ru-RU" sz="3200" dirty="0" smtClean="0">
                <a:solidFill>
                  <a:srgbClr val="003300"/>
                </a:solidFill>
                <a:latin typeface="Candara" pitchFamily="34" charset="0"/>
              </a:rPr>
              <a:t>прав человека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571604" y="3571876"/>
            <a:ext cx="592935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u="sng" dirty="0" smtClean="0">
                <a:solidFill>
                  <a:srgbClr val="003300"/>
                </a:solidFill>
                <a:latin typeface="Candara" pitchFamily="34" charset="0"/>
              </a:rPr>
              <a:t>Главный вопрос урока:</a:t>
            </a:r>
          </a:p>
          <a:p>
            <a:pPr algn="ctr"/>
            <a:r>
              <a:rPr lang="ru-RU" sz="3200" dirty="0">
                <a:solidFill>
                  <a:srgbClr val="003300"/>
                </a:solidFill>
                <a:latin typeface="Candara" pitchFamily="34" charset="0"/>
              </a:rPr>
              <a:t>к</a:t>
            </a:r>
            <a:r>
              <a:rPr lang="ru-RU" sz="3200" dirty="0" smtClean="0">
                <a:solidFill>
                  <a:srgbClr val="003300"/>
                </a:solidFill>
                <a:latin typeface="Candara" pitchFamily="34" charset="0"/>
              </a:rPr>
              <a:t>ак защитить свои права</a:t>
            </a:r>
          </a:p>
          <a:p>
            <a:pPr algn="ctr"/>
            <a:r>
              <a:rPr lang="ru-RU" sz="8000" dirty="0">
                <a:solidFill>
                  <a:srgbClr val="003300"/>
                </a:solidFill>
                <a:latin typeface="Candara" pitchFamily="34" charset="0"/>
              </a:rPr>
              <a:t>?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428992" y="642918"/>
            <a:ext cx="233108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200" b="1" u="sng" dirty="0" smtClean="0">
                <a:solidFill>
                  <a:srgbClr val="003300"/>
                </a:solidFill>
                <a:latin typeface="Candara" pitchFamily="34" charset="0"/>
              </a:rPr>
              <a:t>Цель урока:</a:t>
            </a: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6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7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 tmFilter="0,0; .5, 1; 1, 1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upload.wikimedia.org/wikipedia/commons/thumb/6/65/Camp_x-ray_detainees.jpg/300px-Camp_x-ray_detainees.jpg">
            <a:hlinkClick r:id="rId2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43570" y="214290"/>
            <a:ext cx="3071834" cy="357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3357554" y="3929066"/>
            <a:ext cx="5572164" cy="26161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 smtClean="0">
                <a:solidFill>
                  <a:srgbClr val="003300"/>
                </a:solidFill>
              </a:rPr>
              <a:t> </a:t>
            </a:r>
            <a:r>
              <a:rPr lang="ru-RU" sz="2000" b="1" dirty="0" smtClean="0">
                <a:solidFill>
                  <a:srgbClr val="003300"/>
                </a:solidFill>
              </a:rPr>
              <a:t>«Они заставляли нас ходить на четвереньках, как собак, и тявкать. Мы должны были гавкать, как собаки, а если ты не гавкал, то тебя били по лицу без всякой жалости. После этого они нас бросали в камерах, забирали матрасы, разливали на полу воду и заставляли спать в этой жиже, не снимая капюшонов с головы. И постоянно все это фотографировали»</a:t>
            </a:r>
            <a:endParaRPr lang="ru-RU" sz="2000" b="1" dirty="0">
              <a:solidFill>
                <a:srgbClr val="0033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14282" y="285728"/>
            <a:ext cx="4643470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b="1" dirty="0" smtClean="0">
                <a:solidFill>
                  <a:srgbClr val="336600"/>
                </a:solidFill>
              </a:rPr>
              <a:t>Пытки и издевательства над</a:t>
            </a:r>
          </a:p>
          <a:p>
            <a:pPr algn="just"/>
            <a:r>
              <a:rPr lang="ru-RU" sz="2400" b="1" dirty="0" smtClean="0">
                <a:solidFill>
                  <a:srgbClr val="336600"/>
                </a:solidFill>
              </a:rPr>
              <a:t>заключенными в американских </a:t>
            </a:r>
          </a:p>
          <a:p>
            <a:pPr algn="just"/>
            <a:r>
              <a:rPr lang="ru-RU" sz="2400" b="1" dirty="0" smtClean="0">
                <a:solidFill>
                  <a:srgbClr val="336600"/>
                </a:solidFill>
              </a:rPr>
              <a:t>военных тюрьмах </a:t>
            </a:r>
          </a:p>
          <a:p>
            <a:pPr algn="just"/>
            <a:r>
              <a:rPr lang="ru-RU" sz="3200" b="1" dirty="0" err="1" smtClean="0">
                <a:solidFill>
                  <a:srgbClr val="336600"/>
                </a:solidFill>
              </a:rPr>
              <a:t>Абу-Грейб</a:t>
            </a:r>
            <a:r>
              <a:rPr lang="ru-RU" sz="3200" b="1" dirty="0" smtClean="0">
                <a:solidFill>
                  <a:srgbClr val="336600"/>
                </a:solidFill>
              </a:rPr>
              <a:t> и Гуантанамо</a:t>
            </a:r>
            <a:endParaRPr lang="ru-RU" sz="3200" b="1" dirty="0">
              <a:solidFill>
                <a:srgbClr val="336600"/>
              </a:solidFill>
            </a:endParaRPr>
          </a:p>
        </p:txBody>
      </p:sp>
      <p:pic>
        <p:nvPicPr>
          <p:cNvPr id="5" name="Рисунок 4" descr="180px-AbuGhraibAbuse-standing-on-box.jpg"/>
          <p:cNvPicPr>
            <a:picLocks noChangeAspect="1"/>
          </p:cNvPicPr>
          <p:nvPr/>
        </p:nvPicPr>
        <p:blipFill>
          <a:blip r:embed="rId4" cstate="print">
            <a:lum contrast="10000"/>
          </a:blip>
          <a:stretch>
            <a:fillRect/>
          </a:stretch>
        </p:blipFill>
        <p:spPr>
          <a:xfrm>
            <a:off x="285720" y="2500306"/>
            <a:ext cx="2821785" cy="4000528"/>
          </a:xfrm>
          <a:prstGeom prst="rect">
            <a:avLst/>
          </a:prstGeom>
        </p:spPr>
      </p:pic>
    </p:spTree>
  </p:cSld>
  <p:clrMapOvr>
    <a:masterClrMapping/>
  </p:clrMapOvr>
  <p:transition>
    <p:strips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7158" y="5786454"/>
            <a:ext cx="842968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3300"/>
                </a:solidFill>
              </a:rPr>
              <a:t>Сейчас там продолжают погибать люди!</a:t>
            </a:r>
            <a:endParaRPr lang="ru-RU" sz="3200" b="1" dirty="0">
              <a:solidFill>
                <a:srgbClr val="0033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14282" y="0"/>
            <a:ext cx="378621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336600"/>
                </a:solidFill>
              </a:rPr>
              <a:t>Гражданская война</a:t>
            </a:r>
          </a:p>
          <a:p>
            <a:pPr algn="ctr"/>
            <a:r>
              <a:rPr lang="ru-RU" sz="3200" b="1" dirty="0" smtClean="0">
                <a:solidFill>
                  <a:srgbClr val="336600"/>
                </a:solidFill>
              </a:rPr>
              <a:t> в Ливии</a:t>
            </a:r>
            <a:endParaRPr lang="ru-RU" sz="3200" b="1" dirty="0">
              <a:solidFill>
                <a:srgbClr val="336600"/>
              </a:solidFill>
            </a:endParaRPr>
          </a:p>
        </p:txBody>
      </p:sp>
      <p:pic>
        <p:nvPicPr>
          <p:cNvPr id="5" name="Рисунок 4" descr="871887_512_331_sourc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143372" y="142852"/>
            <a:ext cx="4876800" cy="3152775"/>
          </a:xfrm>
          <a:prstGeom prst="rect">
            <a:avLst/>
          </a:prstGeom>
        </p:spPr>
      </p:pic>
      <p:pic>
        <p:nvPicPr>
          <p:cNvPr id="6" name="Рисунок 5" descr="5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14282" y="1142984"/>
            <a:ext cx="4786345" cy="3171268"/>
          </a:xfrm>
          <a:prstGeom prst="rect">
            <a:avLst/>
          </a:prstGeom>
        </p:spPr>
      </p:pic>
      <p:pic>
        <p:nvPicPr>
          <p:cNvPr id="7" name="Рисунок 6" descr="871907_512_341_source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286116" y="2285992"/>
            <a:ext cx="4876800" cy="3248025"/>
          </a:xfrm>
          <a:prstGeom prst="rect">
            <a:avLst/>
          </a:prstGeom>
        </p:spPr>
      </p:pic>
    </p:spTree>
  </p:cSld>
  <p:clrMapOvr>
    <a:masterClrMapping/>
  </p:clrMapOvr>
  <p:transition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50"/>
                            </p:stCondLst>
                            <p:childTnLst>
                              <p:par>
                                <p:cTn id="17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050"/>
                            </p:stCondLst>
                            <p:childTnLst>
                              <p:par>
                                <p:cTn id="23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6050"/>
                            </p:stCondLst>
                            <p:childTnLst>
                              <p:par>
                                <p:cTn id="27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00034" y="2143116"/>
            <a:ext cx="8163004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3366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Нарушение прав человека</a:t>
            </a:r>
          </a:p>
          <a:p>
            <a:pPr algn="ctr"/>
            <a:r>
              <a:rPr lang="ru-RU" sz="54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3366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в повседневной жизни</a:t>
            </a:r>
            <a:endParaRPr lang="ru-RU" sz="54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33660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plu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142844" y="142852"/>
            <a:ext cx="8794652" cy="163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336600"/>
                </a:solidFill>
                <a:effectLst/>
                <a:ea typeface="Times New Roman" pitchFamily="18" charset="0"/>
              </a:rPr>
              <a:t>Гражданке Сидоровой было отказано в приеме на работу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336600"/>
                </a:solidFill>
                <a:effectLst/>
                <a:ea typeface="Times New Roman" pitchFamily="18" charset="0"/>
              </a:rPr>
              <a:t>секретарем-референтом на том основании, что ей уже исполнилось 45 лет,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336600"/>
                </a:solidFill>
                <a:effectLst/>
                <a:ea typeface="Times New Roman" pitchFamily="18" charset="0"/>
              </a:rPr>
              <a:t>а фирма-работодатель предпочитает иметь дело с молодыми, активными и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336600"/>
                </a:solidFill>
                <a:effectLst/>
                <a:ea typeface="Times New Roman" pitchFamily="18" charset="0"/>
              </a:rPr>
              <a:t>перспективными работниками. Сидорова обратилась в суд.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336600"/>
              </a:solidFill>
              <a:effectLst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336600"/>
                </a:solidFill>
                <a:effectLst/>
                <a:ea typeface="Times New Roman" pitchFamily="18" charset="0"/>
              </a:rPr>
              <a:t>Какой принцип был нарушен работодателем?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336600"/>
              </a:solidFill>
              <a:effectLst/>
            </a:endParaRP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142844" y="1928802"/>
            <a:ext cx="8786874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ea typeface="Times New Roman" pitchFamily="18" charset="0"/>
              </a:rPr>
              <a:t>Комарова похоронила мужа, умершего от опухоли головного мозга.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ea typeface="Times New Roman" pitchFamily="18" charset="0"/>
              </a:rPr>
              <a:t>Лечивший его врач сказал, что причиной заболевания является плохая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ea typeface="Times New Roman" pitchFamily="18" charset="0"/>
              </a:rPr>
              <a:t>экология. Желая прояснить ситуацию с экологической обстановкой в своем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ea typeface="Times New Roman" pitchFamily="18" charset="0"/>
              </a:rPr>
              <a:t>районе, Комарова обратилась в префектуру Центрального округа города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ea typeface="Times New Roman" pitchFamily="18" charset="0"/>
              </a:rPr>
              <a:t>Москвы. «Данные об экологической обстановке являются секретными» -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ea typeface="Times New Roman" pitchFamily="18" charset="0"/>
              </a:rPr>
              <a:t>заявил в ответ чиновник.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003300"/>
              </a:solidFill>
              <a:effectLst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ea typeface="Times New Roman" pitchFamily="18" charset="0"/>
              </a:rPr>
              <a:t>Прав ли чиновник?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003300"/>
              </a:solidFill>
              <a:effectLst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42844" y="4429132"/>
            <a:ext cx="878687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 smtClean="0">
                <a:solidFill>
                  <a:schemeClr val="bg1"/>
                </a:solidFill>
              </a:rPr>
              <a:t>Редакция газеты «Вечернее обозрение» опубликовала статью, в которой описывается серия преступлений. Виновным в совершении данных преступлений журналисты назвали гражданина Б., находящегося под следствием. Адвокат  и его подзащитный сочли, что этими публикациями нарушаются конституционные нормы и потребовали от редакции компенсации морального вреда. </a:t>
            </a:r>
            <a:endParaRPr lang="ru-RU" sz="20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spli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0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0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0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5" grpId="0"/>
      <p:bldP spid="1026" grpId="0"/>
      <p:bldP spid="4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28596" y="2000240"/>
            <a:ext cx="8275919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3366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Права человека</a:t>
            </a:r>
            <a:endParaRPr lang="en-US" sz="5400" b="1" cap="none" spc="0" dirty="0" smtClean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33660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  <a:p>
            <a:pPr algn="ctr"/>
            <a:r>
              <a:rPr lang="ru-RU" sz="5400" b="1" cap="none" spc="0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3366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 нарушаются тогда</a:t>
            </a:r>
            <a:r>
              <a:rPr lang="en-US" sz="5400" b="1" cap="none" spc="0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3366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,</a:t>
            </a:r>
            <a:r>
              <a:rPr lang="ru-RU" sz="5400" b="1" cap="none" spc="0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3366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 когда</a:t>
            </a:r>
            <a:r>
              <a:rPr lang="en-US" sz="5400" b="1" cap="none" spc="0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3366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…</a:t>
            </a:r>
            <a:endParaRPr lang="ru-RU" sz="54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33660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42976" y="1928802"/>
            <a:ext cx="7069564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3366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Candara" pitchFamily="34" charset="0"/>
              </a:rPr>
              <a:t>Защита прав человека</a:t>
            </a:r>
          </a:p>
          <a:p>
            <a:pPr algn="ctr"/>
            <a:r>
              <a:rPr lang="ru-RU" sz="54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3366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Candara" pitchFamily="34" charset="0"/>
              </a:rPr>
              <a:t>в России</a:t>
            </a:r>
            <a:endParaRPr lang="ru-RU" sz="54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33660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  <a:latin typeface="Candara" pitchFamily="34" charset="0"/>
            </a:endParaRPr>
          </a:p>
        </p:txBody>
      </p:sp>
    </p:spTree>
  </p:cSld>
  <p:clrMapOvr>
    <a:masterClrMapping/>
  </p:clrMapOvr>
  <p:transition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000232" y="142853"/>
            <a:ext cx="521497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u="sng" dirty="0" smtClean="0">
                <a:solidFill>
                  <a:srgbClr val="336600"/>
                </a:solidFill>
              </a:rPr>
              <a:t>Система защиты прав человека  </a:t>
            </a:r>
          </a:p>
          <a:p>
            <a:pPr algn="ctr"/>
            <a:endParaRPr lang="ru-RU" sz="20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5643570" y="3357562"/>
            <a:ext cx="3500430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2000" b="1" dirty="0" smtClean="0">
                <a:solidFill>
                  <a:srgbClr val="003300"/>
                </a:solidFill>
              </a:rPr>
              <a:t>Институт Уполномоченного </a:t>
            </a:r>
          </a:p>
          <a:p>
            <a:pPr algn="r"/>
            <a:r>
              <a:rPr lang="ru-RU" sz="2000" b="1" dirty="0" smtClean="0">
                <a:solidFill>
                  <a:srgbClr val="003300"/>
                </a:solidFill>
              </a:rPr>
              <a:t>по правам человека в РФ</a:t>
            </a:r>
          </a:p>
          <a:p>
            <a:pPr algn="r"/>
            <a:r>
              <a:rPr lang="ru-RU" sz="2000" b="1" dirty="0" smtClean="0">
                <a:solidFill>
                  <a:srgbClr val="003300"/>
                </a:solidFill>
              </a:rPr>
              <a:t>Комиссия по правам человека </a:t>
            </a:r>
          </a:p>
          <a:p>
            <a:pPr algn="r"/>
            <a:r>
              <a:rPr lang="ru-RU" sz="2000" b="1" dirty="0" smtClean="0">
                <a:solidFill>
                  <a:srgbClr val="003300"/>
                </a:solidFill>
              </a:rPr>
              <a:t>при Президенте РФ</a:t>
            </a:r>
          </a:p>
          <a:p>
            <a:pPr algn="r"/>
            <a:r>
              <a:rPr lang="ru-RU" sz="2000" b="1" dirty="0" smtClean="0">
                <a:solidFill>
                  <a:srgbClr val="003300"/>
                </a:solidFill>
              </a:rPr>
              <a:t>Прокуратура РФ</a:t>
            </a:r>
          </a:p>
          <a:p>
            <a:pPr algn="r"/>
            <a:r>
              <a:rPr lang="ru-RU" sz="2000" b="1" dirty="0" smtClean="0">
                <a:solidFill>
                  <a:srgbClr val="003300"/>
                </a:solidFill>
              </a:rPr>
              <a:t>Министерство юстиции РФ</a:t>
            </a:r>
          </a:p>
          <a:p>
            <a:pPr algn="r"/>
            <a:r>
              <a:rPr lang="ru-RU" sz="2000" b="1" dirty="0" smtClean="0">
                <a:solidFill>
                  <a:srgbClr val="003300"/>
                </a:solidFill>
              </a:rPr>
              <a:t> и иные федеральные органы исполнительной власти РФ</a:t>
            </a:r>
          </a:p>
          <a:p>
            <a:pPr algn="r"/>
            <a:r>
              <a:rPr lang="ru-RU" sz="2000" b="1" dirty="0" smtClean="0">
                <a:solidFill>
                  <a:srgbClr val="003300"/>
                </a:solidFill>
              </a:rPr>
              <a:t>Правоохранительные органы</a:t>
            </a:r>
            <a:endParaRPr lang="ru-RU" sz="2000" b="1" dirty="0">
              <a:solidFill>
                <a:srgbClr val="0033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928662" y="2214554"/>
            <a:ext cx="245785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u="sng" dirty="0" smtClean="0">
                <a:solidFill>
                  <a:srgbClr val="336600"/>
                </a:solidFill>
              </a:rPr>
              <a:t>судебная защита</a:t>
            </a:r>
            <a:endParaRPr lang="ru-RU" sz="2400" b="1" u="sng" dirty="0">
              <a:solidFill>
                <a:srgbClr val="3366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572132" y="2214554"/>
            <a:ext cx="284738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u="sng" dirty="0" smtClean="0">
                <a:solidFill>
                  <a:srgbClr val="336600"/>
                </a:solidFill>
              </a:rPr>
              <a:t>несудебная защита</a:t>
            </a:r>
            <a:endParaRPr lang="ru-RU" sz="2400" b="1" u="sng" dirty="0">
              <a:solidFill>
                <a:srgbClr val="3366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857356" y="2857496"/>
            <a:ext cx="550072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3300"/>
                </a:solidFill>
              </a:rPr>
              <a:t> </a:t>
            </a:r>
            <a:r>
              <a:rPr lang="ru-RU" sz="2400" b="1" u="sng" dirty="0" smtClean="0">
                <a:solidFill>
                  <a:srgbClr val="336600"/>
                </a:solidFill>
              </a:rPr>
              <a:t>неправительственные правозащитные</a:t>
            </a:r>
          </a:p>
          <a:p>
            <a:pPr algn="ctr"/>
            <a:r>
              <a:rPr lang="ru-RU" sz="2400" b="1" u="sng" dirty="0" smtClean="0">
                <a:solidFill>
                  <a:srgbClr val="336600"/>
                </a:solidFill>
              </a:rPr>
              <a:t>организации</a:t>
            </a:r>
            <a:endParaRPr lang="ru-RU" sz="2400" b="1" u="sng" dirty="0">
              <a:solidFill>
                <a:srgbClr val="336600"/>
              </a:solidFill>
            </a:endParaRPr>
          </a:p>
        </p:txBody>
      </p:sp>
      <p:sp>
        <p:nvSpPr>
          <p:cNvPr id="9" name="Выгнутая влево стрелка 8"/>
          <p:cNvSpPr/>
          <p:nvPr/>
        </p:nvSpPr>
        <p:spPr>
          <a:xfrm>
            <a:off x="1785918" y="285728"/>
            <a:ext cx="571504" cy="2000264"/>
          </a:xfrm>
          <a:prstGeom prst="curvedRightArrow">
            <a:avLst/>
          </a:prstGeom>
          <a:solidFill>
            <a:srgbClr val="33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0" name="Выгнутая вправо стрелка 9"/>
          <p:cNvSpPr/>
          <p:nvPr/>
        </p:nvSpPr>
        <p:spPr>
          <a:xfrm>
            <a:off x="6786578" y="285728"/>
            <a:ext cx="571504" cy="2000264"/>
          </a:xfrm>
          <a:prstGeom prst="curvedLeftArrow">
            <a:avLst>
              <a:gd name="adj1" fmla="val 24891"/>
              <a:gd name="adj2" fmla="val 50000"/>
              <a:gd name="adj3" fmla="val 20058"/>
            </a:avLst>
          </a:prstGeom>
          <a:solidFill>
            <a:srgbClr val="33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1" name="Стрелка вниз 10"/>
          <p:cNvSpPr/>
          <p:nvPr/>
        </p:nvSpPr>
        <p:spPr>
          <a:xfrm>
            <a:off x="4500562" y="571480"/>
            <a:ext cx="142876" cy="2286016"/>
          </a:xfrm>
          <a:prstGeom prst="downArrow">
            <a:avLst/>
          </a:prstGeom>
          <a:solidFill>
            <a:srgbClr val="33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Выгнутая вправо стрелка 11"/>
          <p:cNvSpPr/>
          <p:nvPr/>
        </p:nvSpPr>
        <p:spPr>
          <a:xfrm>
            <a:off x="8286776" y="2428868"/>
            <a:ext cx="428628" cy="1000132"/>
          </a:xfrm>
          <a:prstGeom prst="curvedLeftArrow">
            <a:avLst>
              <a:gd name="adj1" fmla="val 25000"/>
              <a:gd name="adj2" fmla="val 50000"/>
              <a:gd name="adj3" fmla="val 14622"/>
            </a:avLst>
          </a:prstGeom>
          <a:solidFill>
            <a:srgbClr val="33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071802" y="3786190"/>
            <a:ext cx="300039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3300"/>
                </a:solidFill>
              </a:rPr>
              <a:t>Межрегиональный центр прав человека</a:t>
            </a:r>
          </a:p>
          <a:p>
            <a:pPr algn="ctr"/>
            <a:r>
              <a:rPr lang="ru-RU" sz="2000" b="1" dirty="0" smtClean="0">
                <a:solidFill>
                  <a:srgbClr val="003300"/>
                </a:solidFill>
              </a:rPr>
              <a:t>Общество «Мемориал»</a:t>
            </a:r>
          </a:p>
          <a:p>
            <a:pPr algn="ctr"/>
            <a:r>
              <a:rPr lang="ru-RU" sz="2000" b="1" dirty="0" smtClean="0">
                <a:solidFill>
                  <a:srgbClr val="003300"/>
                </a:solidFill>
              </a:rPr>
              <a:t>Антифашистский центр </a:t>
            </a:r>
          </a:p>
          <a:p>
            <a:pPr algn="ctr"/>
            <a:r>
              <a:rPr lang="ru-RU" sz="2000" b="1" dirty="0" smtClean="0">
                <a:solidFill>
                  <a:srgbClr val="003300"/>
                </a:solidFill>
              </a:rPr>
              <a:t>Комитет солдатских матерей </a:t>
            </a:r>
            <a:endParaRPr lang="ru-RU" sz="2000" b="1" dirty="0">
              <a:solidFill>
                <a:srgbClr val="003300"/>
              </a:solidFill>
            </a:endParaRPr>
          </a:p>
        </p:txBody>
      </p:sp>
      <p:sp>
        <p:nvSpPr>
          <p:cNvPr id="14" name="Выгнутая влево стрелка 13"/>
          <p:cNvSpPr/>
          <p:nvPr/>
        </p:nvSpPr>
        <p:spPr>
          <a:xfrm>
            <a:off x="571472" y="2428868"/>
            <a:ext cx="428628" cy="1000132"/>
          </a:xfrm>
          <a:prstGeom prst="curvedRightArrow">
            <a:avLst/>
          </a:prstGeom>
          <a:solidFill>
            <a:srgbClr val="33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0" y="3357562"/>
            <a:ext cx="3037435" cy="25545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003300"/>
                </a:solidFill>
              </a:rPr>
              <a:t>Конституционный Суд РФ</a:t>
            </a:r>
          </a:p>
          <a:p>
            <a:r>
              <a:rPr lang="ru-RU" sz="2000" b="1" dirty="0" smtClean="0">
                <a:solidFill>
                  <a:srgbClr val="003300"/>
                </a:solidFill>
              </a:rPr>
              <a:t>Верховный </a:t>
            </a:r>
            <a:r>
              <a:rPr lang="ru-RU" sz="2000" b="1" smtClean="0">
                <a:solidFill>
                  <a:srgbClr val="003300"/>
                </a:solidFill>
              </a:rPr>
              <a:t>Суд </a:t>
            </a:r>
            <a:r>
              <a:rPr lang="ru-RU" sz="2000" b="1" smtClean="0">
                <a:solidFill>
                  <a:srgbClr val="003300"/>
                </a:solidFill>
              </a:rPr>
              <a:t>РФ</a:t>
            </a:r>
            <a:endParaRPr lang="ru-RU" sz="2000" b="1" dirty="0" smtClean="0">
              <a:solidFill>
                <a:srgbClr val="003300"/>
              </a:solidFill>
            </a:endParaRPr>
          </a:p>
          <a:p>
            <a:r>
              <a:rPr lang="ru-RU" sz="2000" b="1" dirty="0" smtClean="0">
                <a:solidFill>
                  <a:srgbClr val="003300"/>
                </a:solidFill>
              </a:rPr>
              <a:t>Федеральный Суд </a:t>
            </a:r>
            <a:r>
              <a:rPr lang="ru-RU" sz="2000" b="1" dirty="0" smtClean="0">
                <a:solidFill>
                  <a:srgbClr val="003300"/>
                </a:solidFill>
              </a:rPr>
              <a:t>РФ</a:t>
            </a:r>
          </a:p>
          <a:p>
            <a:r>
              <a:rPr lang="ru-RU" sz="2000" b="1" dirty="0" smtClean="0">
                <a:solidFill>
                  <a:srgbClr val="003300"/>
                </a:solidFill>
              </a:rPr>
              <a:t>Суды субъектов </a:t>
            </a:r>
          </a:p>
          <a:p>
            <a:r>
              <a:rPr lang="ru-RU" sz="2000" b="1" dirty="0" smtClean="0">
                <a:solidFill>
                  <a:srgbClr val="003300"/>
                </a:solidFill>
              </a:rPr>
              <a:t>федерации</a:t>
            </a:r>
            <a:r>
              <a:rPr lang="en-US" sz="2000" b="1" dirty="0" smtClean="0">
                <a:solidFill>
                  <a:srgbClr val="003300"/>
                </a:solidFill>
              </a:rPr>
              <a:t>,</a:t>
            </a:r>
            <a:r>
              <a:rPr lang="ru-RU" sz="2000" b="1" dirty="0" smtClean="0">
                <a:solidFill>
                  <a:srgbClr val="003300"/>
                </a:solidFill>
              </a:rPr>
              <a:t> </a:t>
            </a:r>
          </a:p>
          <a:p>
            <a:r>
              <a:rPr lang="ru-RU" sz="2000" b="1" dirty="0" smtClean="0">
                <a:solidFill>
                  <a:srgbClr val="003300"/>
                </a:solidFill>
              </a:rPr>
              <a:t>районные (городские)</a:t>
            </a:r>
          </a:p>
          <a:p>
            <a:r>
              <a:rPr lang="ru-RU" sz="2000" b="1" dirty="0" smtClean="0">
                <a:solidFill>
                  <a:srgbClr val="003300"/>
                </a:solidFill>
              </a:rPr>
              <a:t> суды</a:t>
            </a:r>
          </a:p>
          <a:p>
            <a:r>
              <a:rPr lang="ru-RU" sz="2000" b="1" dirty="0" smtClean="0">
                <a:solidFill>
                  <a:srgbClr val="003300"/>
                </a:solidFill>
              </a:rPr>
              <a:t>Мировые судьи</a:t>
            </a:r>
            <a:endParaRPr lang="ru-RU" sz="2000" b="1" dirty="0">
              <a:solidFill>
                <a:srgbClr val="003300"/>
              </a:solidFill>
            </a:endParaRPr>
          </a:p>
        </p:txBody>
      </p:sp>
    </p:spTree>
  </p:cSld>
  <p:clrMapOvr>
    <a:masterClrMapping/>
  </p:clrMapOvr>
  <p:transition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5" grpId="0"/>
      <p:bldP spid="6" grpId="0"/>
      <p:bldP spid="7" grpId="0"/>
      <p:bldP spid="9" grpId="0" animBg="1"/>
      <p:bldP spid="10" grpId="0" animBg="1"/>
      <p:bldP spid="11" grpId="0" animBg="1"/>
      <p:bldP spid="12" grpId="0" animBg="1"/>
      <p:bldP spid="13" grpId="0"/>
      <p:bldP spid="14" grpId="0" animBg="1"/>
      <p:bldP spid="15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42910" y="1785926"/>
            <a:ext cx="7929618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3366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Candara" pitchFamily="34" charset="0"/>
              </a:rPr>
              <a:t>Международная защита</a:t>
            </a:r>
          </a:p>
          <a:p>
            <a:pPr algn="ctr"/>
            <a:r>
              <a:rPr lang="ru-RU" sz="54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3366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Candara" pitchFamily="34" charset="0"/>
              </a:rPr>
              <a:t> прав человека</a:t>
            </a:r>
            <a:endParaRPr lang="ru-RU" sz="54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33660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  <a:latin typeface="Candara" pitchFamily="34" charset="0"/>
            </a:endParaRPr>
          </a:p>
        </p:txBody>
      </p:sp>
    </p:spTree>
  </p:cSld>
  <p:clrMapOvr>
    <a:masterClrMapping/>
  </p:clrMapOvr>
  <p:transition>
    <p:plu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3786182" y="0"/>
            <a:ext cx="5357818" cy="66787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457200" marR="0" lvl="1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mbol" pitchFamily="18" charset="2"/>
              <a:buChar char=""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ea typeface="Times New Roman" pitchFamily="18" charset="0"/>
                <a:cs typeface="Times New Roman" pitchFamily="18" charset="0"/>
              </a:rPr>
              <a:t>Европейский суд по правам человека 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3300"/>
              </a:solidFill>
              <a:effectLst/>
              <a:ea typeface="Calibri" pitchFamily="34" charset="0"/>
              <a:cs typeface="Times New Roman" pitchFamily="18" charset="0"/>
            </a:endParaRPr>
          </a:p>
          <a:p>
            <a:pPr marL="457200" marR="0" lvl="1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mbol" pitchFamily="18" charset="2"/>
              <a:buChar char=""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ea typeface="Times New Roman" pitchFamily="18" charset="0"/>
                <a:cs typeface="Times New Roman" pitchFamily="18" charset="0"/>
              </a:rPr>
              <a:t>Комитет по правам человека ООН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3300"/>
              </a:solidFill>
              <a:effectLst/>
              <a:ea typeface="Calibri" pitchFamily="34" charset="0"/>
              <a:cs typeface="Times New Roman" pitchFamily="18" charset="0"/>
            </a:endParaRPr>
          </a:p>
          <a:p>
            <a:pPr marL="457200" marR="0" lvl="1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mbol" pitchFamily="18" charset="2"/>
              <a:buChar char=""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ea typeface="Times New Roman" pitchFamily="18" charset="0"/>
                <a:cs typeface="Times New Roman" pitchFamily="18" charset="0"/>
              </a:rPr>
              <a:t>Комитет по защите прав всех трудящихся-мигрантов и членов их семей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3300"/>
              </a:solidFill>
              <a:effectLst/>
            </a:endParaRPr>
          </a:p>
          <a:p>
            <a:pPr marL="457200" marR="0" lvl="1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mbol" pitchFamily="18" charset="2"/>
              <a:buChar char=""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ea typeface="Times New Roman" pitchFamily="18" charset="0"/>
                <a:cs typeface="Times New Roman" pitchFamily="18" charset="0"/>
              </a:rPr>
              <a:t>Совет по правам человека ООН (Комиссия по правам человека ООН) 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3300"/>
              </a:solidFill>
              <a:effectLst/>
              <a:ea typeface="Calibri" pitchFamily="34" charset="0"/>
              <a:cs typeface="Times New Roman" pitchFamily="18" charset="0"/>
            </a:endParaRPr>
          </a:p>
          <a:p>
            <a:pPr marL="457200" marR="0" lvl="1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mbol" pitchFamily="18" charset="2"/>
              <a:buChar char=""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ea typeface="Times New Roman" pitchFamily="18" charset="0"/>
                <a:cs typeface="Times New Roman" pitchFamily="18" charset="0"/>
              </a:rPr>
              <a:t>Управление Верховного комиссара ООН по правам человека 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3300"/>
              </a:solidFill>
              <a:effectLst/>
              <a:ea typeface="Calibri" pitchFamily="34" charset="0"/>
              <a:cs typeface="Times New Roman" pitchFamily="18" charset="0"/>
            </a:endParaRPr>
          </a:p>
          <a:p>
            <a:pPr marL="457200" marR="0" lvl="1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mbol" pitchFamily="18" charset="2"/>
              <a:buChar char=""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ea typeface="Times New Roman" pitchFamily="18" charset="0"/>
                <a:cs typeface="Times New Roman" pitchFamily="18" charset="0"/>
              </a:rPr>
              <a:t>Бюро демократических институтов и прав человека (ОБСЕ)</a:t>
            </a:r>
          </a:p>
          <a:p>
            <a:pPr lvl="1" algn="r" eaLnBrk="0" fontAlgn="base" hangingPunct="0">
              <a:spcBef>
                <a:spcPct val="0"/>
              </a:spcBef>
              <a:spcAft>
                <a:spcPct val="0"/>
              </a:spcAft>
              <a:buFont typeface="Symbol" pitchFamily="18" charset="2"/>
              <a:buChar char=""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003300"/>
                </a:solidFill>
                <a:ea typeface="Times New Roman" pitchFamily="18" charset="0"/>
                <a:cs typeface="Times New Roman" pitchFamily="18" charset="0"/>
              </a:rPr>
              <a:t>Комиссар Совета Европы по правам человека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3300"/>
              </a:solidFill>
              <a:effectLst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ea typeface="Times New Roman" pitchFamily="18" charset="0"/>
                <a:cs typeface="Times New Roman" pitchFamily="18" charset="0"/>
              </a:rPr>
              <a:t>         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003300"/>
              </a:solidFill>
              <a:effectLst/>
            </a:endParaRPr>
          </a:p>
        </p:txBody>
      </p:sp>
      <p:pic>
        <p:nvPicPr>
          <p:cNvPr id="6" name="Рисунок 5" descr="220px-European_court_of_human_rights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14282" y="285728"/>
            <a:ext cx="4071966" cy="2760059"/>
          </a:xfrm>
          <a:prstGeom prst="rect">
            <a:avLst/>
          </a:prstGeom>
        </p:spPr>
      </p:pic>
      <p:pic>
        <p:nvPicPr>
          <p:cNvPr id="7" name="Рисунок 6" descr="722598_3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14282" y="3429000"/>
            <a:ext cx="4071966" cy="3143272"/>
          </a:xfrm>
          <a:prstGeom prst="rect">
            <a:avLst/>
          </a:prstGeom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0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0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0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9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928794" y="2143116"/>
            <a:ext cx="5405134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3366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Сегодня на уроке</a:t>
            </a:r>
          </a:p>
          <a:p>
            <a:pPr algn="ctr"/>
            <a:r>
              <a:rPr lang="ru-RU" sz="54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3366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мы узнали</a:t>
            </a:r>
            <a:r>
              <a:rPr lang="en-US" sz="54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3366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…</a:t>
            </a:r>
            <a:endParaRPr lang="ru-RU" sz="54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33660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whee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85786" y="714356"/>
            <a:ext cx="7572428" cy="4616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2800" b="1" u="sng" dirty="0" smtClean="0">
                <a:solidFill>
                  <a:srgbClr val="003300"/>
                </a:solidFill>
                <a:latin typeface="Candara" pitchFamily="34" charset="0"/>
              </a:rPr>
              <a:t>План урока:</a:t>
            </a:r>
          </a:p>
          <a:p>
            <a:pPr algn="just">
              <a:lnSpc>
                <a:spcPct val="150000"/>
              </a:lnSpc>
            </a:pPr>
            <a:r>
              <a:rPr lang="ru-RU" sz="2800" b="1" dirty="0" smtClean="0">
                <a:solidFill>
                  <a:srgbClr val="003300"/>
                </a:solidFill>
                <a:latin typeface="Candara" pitchFamily="34" charset="0"/>
              </a:rPr>
              <a:t>1</a:t>
            </a:r>
            <a:r>
              <a:rPr lang="en-US" sz="2800" b="1" dirty="0" smtClean="0">
                <a:solidFill>
                  <a:srgbClr val="003300"/>
                </a:solidFill>
                <a:latin typeface="Candara" pitchFamily="34" charset="0"/>
              </a:rPr>
              <a:t>. </a:t>
            </a:r>
            <a:r>
              <a:rPr lang="ru-RU" sz="2800" b="1" dirty="0" smtClean="0">
                <a:solidFill>
                  <a:srgbClr val="003300"/>
                </a:solidFill>
                <a:latin typeface="Candara" pitchFamily="34" charset="0"/>
              </a:rPr>
              <a:t>Виды нарушений прав человека</a:t>
            </a:r>
            <a:r>
              <a:rPr lang="en-US" sz="2800" b="1" dirty="0" smtClean="0">
                <a:solidFill>
                  <a:srgbClr val="003300"/>
                </a:solidFill>
                <a:latin typeface="Candara" pitchFamily="34" charset="0"/>
              </a:rPr>
              <a:t>.</a:t>
            </a:r>
            <a:endParaRPr lang="ru-RU" sz="2800" b="1" dirty="0" smtClean="0">
              <a:solidFill>
                <a:srgbClr val="003300"/>
              </a:solidFill>
              <a:latin typeface="Candara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en-US" sz="2800" b="1" dirty="0" smtClean="0">
                <a:solidFill>
                  <a:srgbClr val="003300"/>
                </a:solidFill>
                <a:latin typeface="Candara" pitchFamily="34" charset="0"/>
              </a:rPr>
              <a:t>2. </a:t>
            </a:r>
            <a:r>
              <a:rPr lang="ru-RU" sz="2800" b="1" dirty="0" smtClean="0">
                <a:solidFill>
                  <a:srgbClr val="003300"/>
                </a:solidFill>
                <a:latin typeface="Candara" pitchFamily="34" charset="0"/>
              </a:rPr>
              <a:t>Нарушение прав человека: уроки истории</a:t>
            </a:r>
            <a:r>
              <a:rPr lang="en-US" sz="2800" b="1" dirty="0" smtClean="0">
                <a:solidFill>
                  <a:srgbClr val="003300"/>
                </a:solidFill>
                <a:latin typeface="Candara" pitchFamily="34" charset="0"/>
              </a:rPr>
              <a:t>.</a:t>
            </a:r>
            <a:endParaRPr lang="ru-RU" sz="2800" b="1" dirty="0" smtClean="0">
              <a:solidFill>
                <a:srgbClr val="003300"/>
              </a:solidFill>
              <a:latin typeface="Candara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en-US" sz="2800" b="1" dirty="0" smtClean="0">
                <a:solidFill>
                  <a:srgbClr val="003300"/>
                </a:solidFill>
                <a:latin typeface="Candara" pitchFamily="34" charset="0"/>
              </a:rPr>
              <a:t>3.</a:t>
            </a:r>
            <a:r>
              <a:rPr lang="ru-RU" sz="2800" b="1" dirty="0" smtClean="0">
                <a:solidFill>
                  <a:srgbClr val="003300"/>
                </a:solidFill>
                <a:latin typeface="Candara" pitchFamily="34" charset="0"/>
              </a:rPr>
              <a:t>Факты нарушений прав человека в современном  мире</a:t>
            </a:r>
            <a:r>
              <a:rPr lang="en-US" sz="2800" b="1" dirty="0" smtClean="0">
                <a:solidFill>
                  <a:srgbClr val="003300"/>
                </a:solidFill>
                <a:latin typeface="Candara" pitchFamily="34" charset="0"/>
              </a:rPr>
              <a:t>.</a:t>
            </a:r>
            <a:endParaRPr lang="ru-RU" sz="2800" b="1" dirty="0" smtClean="0">
              <a:solidFill>
                <a:srgbClr val="003300"/>
              </a:solidFill>
              <a:latin typeface="Candara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en-US" sz="2800" b="1" dirty="0" smtClean="0">
                <a:solidFill>
                  <a:srgbClr val="003300"/>
                </a:solidFill>
                <a:latin typeface="Candara" pitchFamily="34" charset="0"/>
              </a:rPr>
              <a:t>4. </a:t>
            </a:r>
            <a:r>
              <a:rPr lang="ru-RU" sz="2800" b="1" dirty="0" smtClean="0">
                <a:solidFill>
                  <a:srgbClr val="003300"/>
                </a:solidFill>
                <a:latin typeface="Candara" pitchFamily="34" charset="0"/>
              </a:rPr>
              <a:t>Защита прав человека в России</a:t>
            </a:r>
            <a:r>
              <a:rPr lang="en-US" sz="2800" b="1" dirty="0" smtClean="0">
                <a:solidFill>
                  <a:srgbClr val="003300"/>
                </a:solidFill>
                <a:latin typeface="Candara" pitchFamily="34" charset="0"/>
              </a:rPr>
              <a:t>.</a:t>
            </a:r>
            <a:endParaRPr lang="ru-RU" sz="2800" b="1" dirty="0" smtClean="0">
              <a:solidFill>
                <a:srgbClr val="003300"/>
              </a:solidFill>
              <a:latin typeface="Candara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en-US" sz="2800" b="1" dirty="0" smtClean="0">
                <a:solidFill>
                  <a:srgbClr val="003300"/>
                </a:solidFill>
                <a:latin typeface="Candara" pitchFamily="34" charset="0"/>
              </a:rPr>
              <a:t>5. </a:t>
            </a:r>
            <a:r>
              <a:rPr lang="ru-RU" sz="2800" b="1" dirty="0" smtClean="0">
                <a:solidFill>
                  <a:srgbClr val="003300"/>
                </a:solidFill>
                <a:latin typeface="Candara" pitchFamily="34" charset="0"/>
              </a:rPr>
              <a:t>Международная защита прав человека</a:t>
            </a:r>
            <a:r>
              <a:rPr lang="en-US" sz="2800" b="1" dirty="0" smtClean="0">
                <a:solidFill>
                  <a:srgbClr val="003300"/>
                </a:solidFill>
                <a:latin typeface="Candara" pitchFamily="34" charset="0"/>
              </a:rPr>
              <a:t>.</a:t>
            </a:r>
            <a:endParaRPr lang="ru-RU" sz="2800" b="1" dirty="0">
              <a:solidFill>
                <a:srgbClr val="003300"/>
              </a:solidFill>
              <a:latin typeface="Candara" pitchFamily="34" charset="0"/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14546" y="1357298"/>
            <a:ext cx="4572000" cy="378565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4000" b="1" u="sng" dirty="0" smtClean="0">
                <a:solidFill>
                  <a:srgbClr val="003300"/>
                </a:solidFill>
                <a:latin typeface="Candara" pitchFamily="34" charset="0"/>
              </a:rPr>
              <a:t>Главный вопрос урока:</a:t>
            </a:r>
          </a:p>
          <a:p>
            <a:pPr algn="ctr"/>
            <a:r>
              <a:rPr lang="ru-RU" sz="4000" dirty="0" smtClean="0">
                <a:solidFill>
                  <a:srgbClr val="003300"/>
                </a:solidFill>
                <a:latin typeface="Candara" pitchFamily="34" charset="0"/>
              </a:rPr>
              <a:t>как защитить свои права</a:t>
            </a:r>
          </a:p>
          <a:p>
            <a:pPr algn="ctr"/>
            <a:r>
              <a:rPr lang="ru-RU" sz="8000" dirty="0" smtClean="0">
                <a:solidFill>
                  <a:srgbClr val="003300"/>
                </a:solidFill>
                <a:latin typeface="Candara" pitchFamily="34" charset="0"/>
              </a:rPr>
              <a:t>?</a:t>
            </a:r>
            <a:endParaRPr lang="ru-RU" sz="8000" dirty="0">
              <a:solidFill>
                <a:srgbClr val="003300"/>
              </a:solidFill>
              <a:latin typeface="Candara" pitchFamily="34" charset="0"/>
            </a:endParaRPr>
          </a:p>
        </p:txBody>
      </p:sp>
    </p:spTree>
  </p:cSld>
  <p:clrMapOvr>
    <a:masterClrMapping/>
  </p:clrMapOvr>
  <p:transition spd="med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1428728" y="2214554"/>
          <a:ext cx="6096000" cy="4328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0"/>
                <a:gridCol w="3048000"/>
              </a:tblGrid>
              <a:tr h="897538"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solidFill>
                            <a:schemeClr val="tx1"/>
                          </a:solidFill>
                        </a:rPr>
                        <a:t>Нарушения прав человека</a:t>
                      </a:r>
                      <a:endParaRPr lang="ru-RU" sz="2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3366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Способы</a:t>
                      </a:r>
                      <a:r>
                        <a:rPr lang="ru-RU" sz="2800" baseline="0" dirty="0" smtClean="0"/>
                        <a:t> защиты</a:t>
                      </a:r>
                    </a:p>
                    <a:p>
                      <a:pPr algn="ctr"/>
                      <a:r>
                        <a:rPr lang="ru-RU" sz="2800" baseline="0" dirty="0" smtClean="0"/>
                        <a:t>нарушенных прав</a:t>
                      </a:r>
                      <a:endParaRPr lang="ru-RU" sz="2800" dirty="0"/>
                    </a:p>
                  </a:txBody>
                  <a:tcPr>
                    <a:solidFill>
                      <a:srgbClr val="336600"/>
                    </a:solidFill>
                  </a:tcPr>
                </a:tc>
              </a:tr>
              <a:tr h="2920412"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  <a:p>
                      <a:endParaRPr lang="ru-RU" sz="2400" b="1" dirty="0" smtClean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ru-RU" sz="2400" b="1" dirty="0" smtClean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  <a:p>
                      <a:endParaRPr lang="ru-RU" sz="2400" b="1" dirty="0" smtClean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ru-RU" sz="2400" b="1" dirty="0" smtClean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  <a:p>
                      <a:endParaRPr lang="ru-RU" sz="2400" b="1" dirty="0" smtClean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ru-RU" sz="2400" b="1" dirty="0" smtClean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  <a:p>
                      <a:endParaRPr lang="ru-RU" sz="2400" b="1" dirty="0" smtClean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ru-RU" sz="2400" b="1" dirty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ru-RU" sz="24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  <a:p>
                      <a:endParaRPr lang="ru-RU" sz="2400" b="1" dirty="0" smtClean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ru-RU" sz="2400" b="1" dirty="0" smtClean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  <a:p>
                      <a:endParaRPr lang="ru-RU" sz="2400" b="1" dirty="0" smtClean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ru-RU" sz="2400" b="1" dirty="0" smtClean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  <a:p>
                      <a:endParaRPr lang="ru-RU" sz="2400" b="1" dirty="0" smtClean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ru-RU" sz="2400" b="1" dirty="0" smtClean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  <a:p>
                      <a:endParaRPr lang="ru-RU" sz="2400" b="1" dirty="0" smtClean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ru-RU" sz="2400" b="1" dirty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ru-RU" sz="24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2857488" y="0"/>
            <a:ext cx="235994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b="1" dirty="0" smtClean="0">
                <a:solidFill>
                  <a:srgbClr val="003300"/>
                </a:solidFill>
              </a:rPr>
              <a:t>Д/з   §</a:t>
            </a:r>
            <a:r>
              <a:rPr lang="ru-RU" sz="3200" b="1" dirty="0" smtClean="0">
                <a:solidFill>
                  <a:srgbClr val="003300"/>
                </a:solidFill>
              </a:rPr>
              <a:t> 29</a:t>
            </a:r>
            <a:endParaRPr lang="ru-RU" sz="4800" b="1" dirty="0">
              <a:solidFill>
                <a:srgbClr val="0033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357290" y="928670"/>
            <a:ext cx="614366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 smtClean="0">
                <a:solidFill>
                  <a:srgbClr val="336600"/>
                </a:solidFill>
              </a:rPr>
              <a:t>Приведите случаи нарушения прав человека, свидетелями которых вы являлись. Как общество может противостоять этим нарушениям?</a:t>
            </a:r>
            <a:endParaRPr lang="ru-RU" sz="2000" b="1" dirty="0">
              <a:solidFill>
                <a:srgbClr val="336600"/>
              </a:solidFill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 tmFilter="0,0; .5, 1; 1, 1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apartheid.jpg"/>
          <p:cNvPicPr>
            <a:picLocks noChangeAspect="1"/>
          </p:cNvPicPr>
          <p:nvPr/>
        </p:nvPicPr>
        <p:blipFill>
          <a:blip r:embed="rId2" cstate="print">
            <a:lum bright="-10000" contrast="1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 spd="slow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857356" y="2143116"/>
            <a:ext cx="5448222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3366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Candara" pitchFamily="34" charset="0"/>
              </a:rPr>
              <a:t>Виды нарушений</a:t>
            </a:r>
          </a:p>
          <a:p>
            <a:pPr algn="ctr"/>
            <a:r>
              <a:rPr lang="ru-RU" sz="54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3366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Candara" pitchFamily="34" charset="0"/>
              </a:rPr>
              <a:t>прав человека</a:t>
            </a:r>
            <a:endParaRPr lang="ru-RU" sz="54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33660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  <a:latin typeface="Candara" pitchFamily="34" charset="0"/>
            </a:endParaRP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-6858080" y="1142984"/>
            <a:ext cx="149305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85720" y="0"/>
            <a:ext cx="857256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b="1" u="sng" dirty="0" smtClean="0">
                <a:solidFill>
                  <a:srgbClr val="003300"/>
                </a:solidFill>
              </a:rPr>
              <a:t>Геноцид</a:t>
            </a:r>
            <a:r>
              <a:rPr lang="ru-RU" sz="2000" b="1" dirty="0" smtClean="0">
                <a:solidFill>
                  <a:srgbClr val="336600"/>
                </a:solidFill>
              </a:rPr>
              <a:t>  </a:t>
            </a:r>
            <a:r>
              <a:rPr lang="ru-RU" sz="2400" b="1" dirty="0" smtClean="0">
                <a:solidFill>
                  <a:srgbClr val="336600"/>
                </a:solidFill>
              </a:rPr>
              <a:t>(от греч</a:t>
            </a:r>
            <a:r>
              <a:rPr lang="en-US" sz="2400" b="1" dirty="0" smtClean="0">
                <a:solidFill>
                  <a:srgbClr val="336600"/>
                </a:solidFill>
              </a:rPr>
              <a:t>.</a:t>
            </a:r>
            <a:r>
              <a:rPr lang="ru-RU" sz="2400" b="1" dirty="0" smtClean="0">
                <a:solidFill>
                  <a:srgbClr val="336600"/>
                </a:solidFill>
              </a:rPr>
              <a:t> </a:t>
            </a:r>
            <a:r>
              <a:rPr lang="el-GR" sz="2400" b="1" dirty="0" smtClean="0">
                <a:solidFill>
                  <a:srgbClr val="336600"/>
                </a:solidFill>
              </a:rPr>
              <a:t>γένος</a:t>
            </a:r>
            <a:r>
              <a:rPr lang="ru-RU" sz="2400" b="1" dirty="0" smtClean="0">
                <a:solidFill>
                  <a:srgbClr val="336600"/>
                </a:solidFill>
              </a:rPr>
              <a:t> — род, племя и лат</a:t>
            </a:r>
            <a:r>
              <a:rPr lang="en-US" sz="2400" b="1" dirty="0" smtClean="0">
                <a:solidFill>
                  <a:srgbClr val="336600"/>
                </a:solidFill>
              </a:rPr>
              <a:t>.</a:t>
            </a:r>
            <a:r>
              <a:rPr lang="ru-RU" sz="2400" b="1" dirty="0" smtClean="0">
                <a:solidFill>
                  <a:srgbClr val="336600"/>
                </a:solidFill>
              </a:rPr>
              <a:t> </a:t>
            </a:r>
            <a:r>
              <a:rPr lang="la-Latn" sz="2400" b="1" i="1" dirty="0" smtClean="0">
                <a:solidFill>
                  <a:srgbClr val="336600"/>
                </a:solidFill>
              </a:rPr>
              <a:t>caedo</a:t>
            </a:r>
            <a:r>
              <a:rPr lang="ru-RU" sz="2400" b="1" dirty="0" smtClean="0">
                <a:solidFill>
                  <a:srgbClr val="336600"/>
                </a:solidFill>
              </a:rPr>
              <a:t> — убиваю)</a:t>
            </a:r>
            <a:r>
              <a:rPr lang="ru-RU" sz="2400" b="1" dirty="0">
                <a:solidFill>
                  <a:srgbClr val="336600"/>
                </a:solidFill>
              </a:rPr>
              <a:t> </a:t>
            </a:r>
            <a:r>
              <a:rPr lang="ru-RU" sz="2400" b="1" dirty="0" smtClean="0">
                <a:solidFill>
                  <a:srgbClr val="336600"/>
                </a:solidFill>
              </a:rPr>
              <a:t>— действия, совершаемые с намерением уничтожить, полностью или частично, какую-либо национальную</a:t>
            </a:r>
            <a:r>
              <a:rPr lang="en-US" sz="2400" b="1" dirty="0" smtClean="0">
                <a:solidFill>
                  <a:srgbClr val="336600"/>
                </a:solidFill>
              </a:rPr>
              <a:t>,</a:t>
            </a:r>
            <a:r>
              <a:rPr lang="ru-RU" sz="2400" b="1" dirty="0" smtClean="0">
                <a:solidFill>
                  <a:srgbClr val="336600"/>
                </a:solidFill>
              </a:rPr>
              <a:t> этническую</a:t>
            </a:r>
            <a:r>
              <a:rPr lang="en-US" sz="2400" b="1" dirty="0" smtClean="0">
                <a:solidFill>
                  <a:srgbClr val="336600"/>
                </a:solidFill>
              </a:rPr>
              <a:t>,</a:t>
            </a:r>
            <a:r>
              <a:rPr lang="ru-RU" sz="2400" b="1" dirty="0" smtClean="0">
                <a:solidFill>
                  <a:srgbClr val="336600"/>
                </a:solidFill>
              </a:rPr>
              <a:t> расовую или религиозную группу как таковую путём:</a:t>
            </a:r>
          </a:p>
          <a:p>
            <a:pPr algn="just"/>
            <a:endParaRPr lang="ru-RU" sz="2000" b="1" dirty="0">
              <a:solidFill>
                <a:srgbClr val="336600"/>
              </a:solidFill>
            </a:endParaRPr>
          </a:p>
        </p:txBody>
      </p:sp>
      <p:sp>
        <p:nvSpPr>
          <p:cNvPr id="15362" name="Rectangle 2"/>
          <p:cNvSpPr>
            <a:spLocks noChangeArrowheads="1"/>
          </p:cNvSpPr>
          <p:nvPr/>
        </p:nvSpPr>
        <p:spPr bwMode="auto">
          <a:xfrm>
            <a:off x="214282" y="1643050"/>
            <a:ext cx="6143668" cy="3631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just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ea typeface="Times New Roman" pitchFamily="18" charset="0"/>
                <a:cs typeface="Times New Roman" pitchFamily="18" charset="0"/>
              </a:rPr>
              <a:t>убийства членов этой группы; 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3300"/>
              </a:solidFill>
              <a:effectLst/>
              <a:ea typeface="Calibri" pitchFamily="34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ea typeface="Times New Roman" pitchFamily="18" charset="0"/>
                <a:cs typeface="Times New Roman" pitchFamily="18" charset="0"/>
              </a:rPr>
              <a:t>причинения тяжкого вреда их здоровью; 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3300"/>
              </a:solidFill>
              <a:effectLst/>
              <a:ea typeface="Calibri" pitchFamily="34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ea typeface="Times New Roman" pitchFamily="18" charset="0"/>
                <a:cs typeface="Times New Roman" pitchFamily="18" charset="0"/>
              </a:rPr>
              <a:t>мер, рассчитанных на предотвращение деторождения; 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3300"/>
              </a:solidFill>
              <a:effectLst/>
              <a:ea typeface="Calibri" pitchFamily="34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ea typeface="Times New Roman" pitchFamily="18" charset="0"/>
                <a:cs typeface="Times New Roman" pitchFamily="18" charset="0"/>
              </a:rPr>
              <a:t>принудительной передачи детей; 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3300"/>
              </a:solidFill>
              <a:effectLst/>
              <a:ea typeface="Calibri" pitchFamily="34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ea typeface="Times New Roman" pitchFamily="18" charset="0"/>
                <a:cs typeface="Times New Roman" pitchFamily="18" charset="0"/>
              </a:rPr>
              <a:t>предумышленного создания жизненных условий, рассчитанных на полное или частичное уничтожение этой группы. 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3300"/>
              </a:solidFill>
              <a:effectLst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14282" y="4929198"/>
            <a:ext cx="857256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b="1" u="sng" dirty="0" err="1" smtClean="0">
                <a:solidFill>
                  <a:schemeClr val="bg1"/>
                </a:solidFill>
              </a:rPr>
              <a:t>Апартеи́д</a:t>
            </a:r>
            <a:r>
              <a:rPr lang="ru-RU" sz="2800" b="1" u="sng" dirty="0" smtClean="0">
                <a:solidFill>
                  <a:schemeClr val="bg1"/>
                </a:solidFill>
              </a:rPr>
              <a:t> </a:t>
            </a:r>
            <a:r>
              <a:rPr lang="ru-RU" sz="2800" b="1" u="sng" baseline="30000" dirty="0" smtClean="0">
                <a:solidFill>
                  <a:schemeClr val="bg1"/>
                </a:solidFill>
              </a:rPr>
              <a:t> </a:t>
            </a:r>
            <a:r>
              <a:rPr lang="ru-RU" baseline="30000" dirty="0" smtClean="0">
                <a:solidFill>
                  <a:schemeClr val="bg1"/>
                </a:solidFill>
              </a:rPr>
              <a:t> </a:t>
            </a:r>
            <a:r>
              <a:rPr lang="ru-RU" sz="2400" dirty="0" smtClean="0">
                <a:solidFill>
                  <a:schemeClr val="bg1"/>
                </a:solidFill>
              </a:rPr>
              <a:t>(африкаанс</a:t>
            </a:r>
            <a:r>
              <a:rPr lang="ru-RU" sz="2400" b="1" dirty="0" smtClean="0">
                <a:solidFill>
                  <a:schemeClr val="bg1"/>
                </a:solidFill>
              </a:rPr>
              <a:t> </a:t>
            </a:r>
            <a:r>
              <a:rPr lang="af-ZA" sz="2400" i="1" dirty="0">
                <a:solidFill>
                  <a:schemeClr val="bg1"/>
                </a:solidFill>
              </a:rPr>
              <a:t>apartheid</a:t>
            </a:r>
            <a:r>
              <a:rPr lang="ru-RU" sz="2400" dirty="0">
                <a:solidFill>
                  <a:schemeClr val="bg1"/>
                </a:solidFill>
              </a:rPr>
              <a:t> — «рознь, раздельность», то есть раздельное проживание, работа и т. д</a:t>
            </a:r>
            <a:r>
              <a:rPr lang="ru-RU" sz="2400" dirty="0" smtClean="0">
                <a:solidFill>
                  <a:schemeClr val="bg1"/>
                </a:solidFill>
              </a:rPr>
              <a:t>.) – крайняя форма дискриминации цветного населения</a:t>
            </a:r>
            <a:r>
              <a:rPr lang="en-US" sz="2400" dirty="0" smtClean="0">
                <a:solidFill>
                  <a:schemeClr val="bg1"/>
                </a:solidFill>
              </a:rPr>
              <a:t>,</a:t>
            </a:r>
            <a:r>
              <a:rPr lang="ru-RU" sz="2400" dirty="0" smtClean="0">
                <a:solidFill>
                  <a:schemeClr val="bg1"/>
                </a:solidFill>
              </a:rPr>
              <a:t> существовавшая в Южно-Африканской Республике во второй половине  20 века</a:t>
            </a:r>
            <a:r>
              <a:rPr lang="en-US" sz="2400" dirty="0" smtClean="0">
                <a:solidFill>
                  <a:schemeClr val="bg1"/>
                </a:solidFill>
              </a:rPr>
              <a:t>.</a:t>
            </a:r>
            <a:endParaRPr lang="ru-RU" sz="2400" dirty="0">
              <a:solidFill>
                <a:schemeClr val="bg1"/>
              </a:solidFill>
            </a:endParaRPr>
          </a:p>
        </p:txBody>
      </p:sp>
      <p:pic>
        <p:nvPicPr>
          <p:cNvPr id="7" name="Рисунок 6" descr="200px-Children_in_the_Holocaust_concentration_camp_liberated_by_Red_Army.jpg"/>
          <p:cNvPicPr>
            <a:picLocks noChangeAspect="1"/>
          </p:cNvPicPr>
          <p:nvPr/>
        </p:nvPicPr>
        <p:blipFill>
          <a:blip r:embed="rId2" cstate="print">
            <a:lum contrast="10000"/>
          </a:blip>
          <a:stretch>
            <a:fillRect/>
          </a:stretch>
        </p:blipFill>
        <p:spPr>
          <a:xfrm>
            <a:off x="6357950" y="1928802"/>
            <a:ext cx="2406711" cy="3076576"/>
          </a:xfrm>
          <a:prstGeom prst="rect">
            <a:avLst/>
          </a:prstGeom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80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80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5362" grpId="0"/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00298" y="0"/>
            <a:ext cx="6643702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b="1" u="sng" dirty="0">
                <a:solidFill>
                  <a:srgbClr val="003300"/>
                </a:solidFill>
              </a:rPr>
              <a:t>Расизм</a:t>
            </a:r>
            <a:r>
              <a:rPr lang="ru-RU" dirty="0"/>
              <a:t> </a:t>
            </a:r>
            <a:r>
              <a:rPr lang="ru-RU" sz="2400" b="1" dirty="0" smtClean="0">
                <a:solidFill>
                  <a:srgbClr val="003300"/>
                </a:solidFill>
              </a:rPr>
              <a:t>-</a:t>
            </a:r>
            <a:endParaRPr lang="ru-RU" sz="2400" dirty="0" smtClean="0"/>
          </a:p>
          <a:p>
            <a:pPr algn="just"/>
            <a:r>
              <a:rPr lang="ru-RU" sz="2400" b="1" dirty="0" smtClean="0">
                <a:solidFill>
                  <a:srgbClr val="336600"/>
                </a:solidFill>
              </a:rPr>
              <a:t>совокупность </a:t>
            </a:r>
            <a:r>
              <a:rPr lang="ru-RU" sz="2400" b="1" dirty="0">
                <a:solidFill>
                  <a:srgbClr val="336600"/>
                </a:solidFill>
              </a:rPr>
              <a:t>учений, в основе которых лежат положения о физической и психической неравноценности человеческих </a:t>
            </a:r>
            <a:r>
              <a:rPr lang="ru-RU" sz="2400" b="1" dirty="0" smtClean="0">
                <a:solidFill>
                  <a:srgbClr val="336600"/>
                </a:solidFill>
              </a:rPr>
              <a:t>рас; расизм включает идеи об изначальном разделении людей на высшие и низшие расы, из которых первые являются создателями цивилизации и призваны господствовать над вторыми. </a:t>
            </a:r>
          </a:p>
          <a:p>
            <a:pPr algn="just"/>
            <a:endParaRPr lang="ru-RU" sz="2400" dirty="0" smtClean="0">
              <a:solidFill>
                <a:srgbClr val="336600"/>
              </a:solidFill>
            </a:endParaRPr>
          </a:p>
        </p:txBody>
      </p:sp>
      <p:pic>
        <p:nvPicPr>
          <p:cNvPr id="23554" name="Picture 2" descr="http://go.imgsmail.ru/imgpreview?u=http%3A//www.matriarhat-v-sssr.narod.ru/il/otec-negr.jpg">
            <a:hlinkClick r:id=""/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058525" y="-14012863"/>
            <a:ext cx="1333500" cy="914400"/>
          </a:xfrm>
          <a:prstGeom prst="rect">
            <a:avLst/>
          </a:prstGeom>
          <a:noFill/>
        </p:spPr>
      </p:pic>
      <p:pic>
        <p:nvPicPr>
          <p:cNvPr id="23556" name="Picture 4" descr="http://go.imgsmail.ru/imgpreview?u=http%3A//www.matriarhat-v-sssr.narod.ru/il/otec-negr.jpg">
            <a:hlinkClick r:id=""/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058525" y="-14012863"/>
            <a:ext cx="1333500" cy="914400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0" y="3072348"/>
            <a:ext cx="5500694" cy="38472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b="1" u="sng" dirty="0">
                <a:solidFill>
                  <a:srgbClr val="003300"/>
                </a:solidFill>
              </a:rPr>
              <a:t>Дискриминация </a:t>
            </a:r>
            <a:r>
              <a:rPr lang="ru-RU" sz="2800" b="1" u="sng" dirty="0" smtClean="0">
                <a:solidFill>
                  <a:srgbClr val="003300"/>
                </a:solidFill>
              </a:rPr>
              <a:t>-</a:t>
            </a:r>
          </a:p>
          <a:p>
            <a:r>
              <a:rPr lang="ru-RU" sz="2000" b="1" dirty="0" smtClean="0">
                <a:solidFill>
                  <a:srgbClr val="336600"/>
                </a:solidFill>
              </a:rPr>
              <a:t>(</a:t>
            </a:r>
            <a:r>
              <a:rPr lang="ru-RU" sz="2000" b="1" u="sng" dirty="0">
                <a:solidFill>
                  <a:srgbClr val="336600"/>
                </a:solidFill>
              </a:rPr>
              <a:t>лат.</a:t>
            </a:r>
            <a:r>
              <a:rPr lang="ru-RU" sz="2000" b="1" dirty="0">
                <a:solidFill>
                  <a:srgbClr val="336600"/>
                </a:solidFill>
              </a:rPr>
              <a:t> </a:t>
            </a:r>
            <a:r>
              <a:rPr lang="la-Latn" sz="2000" b="1" i="1" dirty="0">
                <a:solidFill>
                  <a:srgbClr val="336600"/>
                </a:solidFill>
              </a:rPr>
              <a:t>Discriminatio</a:t>
            </a:r>
            <a:r>
              <a:rPr lang="ru-RU" sz="2000" b="1" dirty="0">
                <a:solidFill>
                  <a:srgbClr val="336600"/>
                </a:solidFill>
              </a:rPr>
              <a:t> — различение</a:t>
            </a:r>
            <a:r>
              <a:rPr lang="ru-RU" sz="2000" b="1" dirty="0" smtClean="0">
                <a:solidFill>
                  <a:srgbClr val="336600"/>
                </a:solidFill>
              </a:rPr>
              <a:t>)</a:t>
            </a:r>
            <a:r>
              <a:rPr lang="ru-RU" sz="2000" b="1" dirty="0" smtClean="0">
                <a:solidFill>
                  <a:srgbClr val="003300"/>
                </a:solidFill>
              </a:rPr>
              <a:t> </a:t>
            </a:r>
            <a:r>
              <a:rPr lang="ru-RU" sz="2400" b="1" dirty="0">
                <a:solidFill>
                  <a:srgbClr val="003300"/>
                </a:solidFill>
              </a:rPr>
              <a:t>ограничение </a:t>
            </a:r>
            <a:r>
              <a:rPr lang="ru-RU" sz="2400" b="1" u="sng" dirty="0">
                <a:solidFill>
                  <a:srgbClr val="003300"/>
                </a:solidFill>
              </a:rPr>
              <a:t>прав</a:t>
            </a:r>
            <a:r>
              <a:rPr lang="ru-RU" sz="2400" b="1" dirty="0">
                <a:solidFill>
                  <a:srgbClr val="003300"/>
                </a:solidFill>
              </a:rPr>
              <a:t> и обязанностей человека по определённому признаку</a:t>
            </a:r>
            <a:r>
              <a:rPr lang="ru-RU" sz="2400" b="1" dirty="0" smtClean="0">
                <a:solidFill>
                  <a:srgbClr val="003300"/>
                </a:solidFill>
              </a:rPr>
              <a:t>.</a:t>
            </a:r>
          </a:p>
          <a:p>
            <a:pPr algn="just"/>
            <a:r>
              <a:rPr lang="ru-RU" sz="2400" b="1" dirty="0" smtClean="0">
                <a:solidFill>
                  <a:srgbClr val="003300"/>
                </a:solidFill>
              </a:rPr>
              <a:t>В </a:t>
            </a:r>
            <a:r>
              <a:rPr lang="ru-RU" sz="2400" b="1" dirty="0">
                <a:solidFill>
                  <a:srgbClr val="003300"/>
                </a:solidFill>
              </a:rPr>
              <a:t>качестве признака может выступать любое значимое отличие человека, например, </a:t>
            </a:r>
            <a:r>
              <a:rPr lang="ru-RU" sz="2400" b="1" u="sng" dirty="0">
                <a:solidFill>
                  <a:srgbClr val="003300"/>
                </a:solidFill>
              </a:rPr>
              <a:t>раса</a:t>
            </a:r>
            <a:r>
              <a:rPr lang="ru-RU" sz="2400" b="1" dirty="0">
                <a:solidFill>
                  <a:srgbClr val="003300"/>
                </a:solidFill>
              </a:rPr>
              <a:t>, </a:t>
            </a:r>
            <a:r>
              <a:rPr lang="ru-RU" sz="2400" b="1" u="sng" dirty="0">
                <a:solidFill>
                  <a:srgbClr val="003300"/>
                </a:solidFill>
              </a:rPr>
              <a:t>национальность</a:t>
            </a:r>
            <a:r>
              <a:rPr lang="ru-RU" sz="2400" b="1" dirty="0">
                <a:solidFill>
                  <a:srgbClr val="003300"/>
                </a:solidFill>
              </a:rPr>
              <a:t>, </a:t>
            </a:r>
            <a:r>
              <a:rPr lang="ru-RU" sz="2400" b="1" u="sng" dirty="0">
                <a:solidFill>
                  <a:srgbClr val="003300"/>
                </a:solidFill>
              </a:rPr>
              <a:t>гражданство</a:t>
            </a:r>
            <a:r>
              <a:rPr lang="ru-RU" sz="2400" b="1" dirty="0">
                <a:solidFill>
                  <a:srgbClr val="003300"/>
                </a:solidFill>
              </a:rPr>
              <a:t>, </a:t>
            </a:r>
            <a:r>
              <a:rPr lang="ru-RU" sz="2400" b="1" u="sng" dirty="0">
                <a:solidFill>
                  <a:srgbClr val="003300"/>
                </a:solidFill>
              </a:rPr>
              <a:t>родство</a:t>
            </a:r>
            <a:r>
              <a:rPr lang="ru-RU" sz="2400" b="1" dirty="0">
                <a:solidFill>
                  <a:srgbClr val="003300"/>
                </a:solidFill>
              </a:rPr>
              <a:t>, </a:t>
            </a:r>
            <a:r>
              <a:rPr lang="ru-RU" sz="2400" b="1" u="sng" dirty="0">
                <a:solidFill>
                  <a:srgbClr val="003300"/>
                </a:solidFill>
              </a:rPr>
              <a:t>пол</a:t>
            </a:r>
            <a:r>
              <a:rPr lang="ru-RU" sz="2400" b="1" dirty="0">
                <a:solidFill>
                  <a:srgbClr val="003300"/>
                </a:solidFill>
              </a:rPr>
              <a:t>, </a:t>
            </a:r>
            <a:r>
              <a:rPr lang="ru-RU" sz="2400" b="1" u="sng" dirty="0">
                <a:solidFill>
                  <a:srgbClr val="003300"/>
                </a:solidFill>
              </a:rPr>
              <a:t>религиозные убеждения</a:t>
            </a:r>
            <a:r>
              <a:rPr lang="ru-RU" sz="2400" b="1" dirty="0" smtClean="0">
                <a:solidFill>
                  <a:srgbClr val="003300"/>
                </a:solidFill>
              </a:rPr>
              <a:t>, </a:t>
            </a:r>
            <a:r>
              <a:rPr lang="ru-RU" sz="2400" b="1" u="sng" dirty="0">
                <a:solidFill>
                  <a:srgbClr val="003300"/>
                </a:solidFill>
              </a:rPr>
              <a:t>возраст</a:t>
            </a:r>
            <a:r>
              <a:rPr lang="ru-RU" sz="2400" b="1" dirty="0">
                <a:solidFill>
                  <a:srgbClr val="003300"/>
                </a:solidFill>
              </a:rPr>
              <a:t>, </a:t>
            </a:r>
            <a:r>
              <a:rPr lang="ru-RU" sz="2400" b="1" u="sng" dirty="0" smtClean="0">
                <a:solidFill>
                  <a:srgbClr val="003300"/>
                </a:solidFill>
              </a:rPr>
              <a:t>инвалидность</a:t>
            </a:r>
            <a:r>
              <a:rPr lang="ru-RU" sz="2400" b="1" dirty="0" smtClean="0">
                <a:solidFill>
                  <a:srgbClr val="003300"/>
                </a:solidFill>
              </a:rPr>
              <a:t>, </a:t>
            </a:r>
            <a:r>
              <a:rPr lang="ru-RU" sz="2400" b="1" dirty="0">
                <a:solidFill>
                  <a:srgbClr val="003300"/>
                </a:solidFill>
              </a:rPr>
              <a:t>род занятий и </a:t>
            </a:r>
            <a:r>
              <a:rPr lang="ru-RU" sz="2400" b="1" dirty="0" smtClean="0">
                <a:solidFill>
                  <a:srgbClr val="003300"/>
                </a:solidFill>
              </a:rPr>
              <a:t>т</a:t>
            </a:r>
            <a:r>
              <a:rPr lang="en-US" sz="2400" b="1" dirty="0" smtClean="0">
                <a:solidFill>
                  <a:srgbClr val="003300"/>
                </a:solidFill>
              </a:rPr>
              <a:t>.</a:t>
            </a:r>
            <a:r>
              <a:rPr lang="ru-RU" sz="2400" b="1" dirty="0" smtClean="0">
                <a:solidFill>
                  <a:srgbClr val="003300"/>
                </a:solidFill>
              </a:rPr>
              <a:t>д</a:t>
            </a:r>
            <a:r>
              <a:rPr lang="ru-RU" sz="2400" b="1" dirty="0">
                <a:solidFill>
                  <a:srgbClr val="003300"/>
                </a:solidFill>
              </a:rPr>
              <a:t>.</a:t>
            </a:r>
          </a:p>
        </p:txBody>
      </p:sp>
      <p:pic>
        <p:nvPicPr>
          <p:cNvPr id="10" name="Рисунок 9" descr="115016649-cae0852a-cbf1-4ebd-9aa3-eba1ad7d85f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500694" y="3714752"/>
            <a:ext cx="3496273" cy="3000396"/>
          </a:xfrm>
          <a:prstGeom prst="rect">
            <a:avLst/>
          </a:prstGeom>
        </p:spPr>
      </p:pic>
      <p:pic>
        <p:nvPicPr>
          <p:cNvPr id="12" name="Рисунок 11" descr="220px-Cicatrices_de_flagellation_sur_un_esclave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85720" y="142852"/>
            <a:ext cx="1928826" cy="2960685"/>
          </a:xfrm>
          <a:prstGeom prst="rect">
            <a:avLst/>
          </a:prstGeom>
        </p:spPr>
      </p:pic>
    </p:spTree>
  </p:cSld>
  <p:clrMapOvr>
    <a:masterClrMapping/>
  </p:clrMapOvr>
  <p:transition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71472" y="1928802"/>
            <a:ext cx="8001056" cy="258532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3366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Candara" pitchFamily="34" charset="0"/>
              </a:rPr>
              <a:t>Нарушения прав человека:</a:t>
            </a:r>
          </a:p>
          <a:p>
            <a:pPr algn="ctr"/>
            <a:r>
              <a:rPr lang="ru-RU" sz="54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3366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Candara" pitchFamily="34" charset="0"/>
              </a:rPr>
              <a:t>уроки истории</a:t>
            </a:r>
            <a:endParaRPr lang="ru-RU" sz="54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33660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  <a:latin typeface="Candara" pitchFamily="34" charset="0"/>
            </a:endParaRPr>
          </a:p>
        </p:txBody>
      </p:sp>
    </p:spTree>
  </p:cSld>
  <p:clrMapOvr>
    <a:masterClrMapping/>
  </p:clrMapOvr>
  <p:transition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488" y="2285992"/>
            <a:ext cx="3260637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6600" b="1" cap="none" spc="0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33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Геноцид</a:t>
            </a:r>
            <a:endParaRPr lang="ru-RU" sz="66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330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pull dir="l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1"/>
          <p:cNvSpPr>
            <a:spLocks noChangeArrowheads="1"/>
          </p:cNvSpPr>
          <p:nvPr/>
        </p:nvSpPr>
        <p:spPr bwMode="auto">
          <a:xfrm>
            <a:off x="214282" y="428604"/>
            <a:ext cx="8715436" cy="59093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ea typeface="Times New Roman" pitchFamily="18" charset="0"/>
                <a:cs typeface="Times New Roman" pitchFamily="18" charset="0"/>
              </a:rPr>
              <a:t> Истребление и депортация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ea typeface="Times New Roman" pitchFamily="18" charset="0"/>
                <a:cs typeface="Times New Roman" pitchFamily="18" charset="0"/>
              </a:rPr>
              <a:t>армян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ea typeface="Times New Roman" pitchFamily="18" charset="0"/>
                <a:cs typeface="Times New Roman" pitchFamily="18" charset="0"/>
              </a:rPr>
              <a:t> в Османской империи в 1895—1923 гг.</a:t>
            </a:r>
          </a:p>
          <a:p>
            <a:pPr marL="0" marR="0" lvl="0" indent="0" algn="just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003300"/>
              </a:solidFill>
              <a:effectLst/>
              <a:ea typeface="Calibri" pitchFamily="34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ea typeface="Times New Roman" pitchFamily="18" charset="0"/>
                <a:cs typeface="Times New Roman" pitchFamily="18" charset="0"/>
              </a:rPr>
              <a:t>Истребление нацистской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ea typeface="Times New Roman" pitchFamily="18" charset="0"/>
                <a:cs typeface="Times New Roman" pitchFamily="18" charset="0"/>
              </a:rPr>
              <a:t>Германие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ea typeface="Times New Roman" pitchFamily="18" charset="0"/>
                <a:cs typeface="Times New Roman" pitchFamily="18" charset="0"/>
              </a:rPr>
              <a:t>й во время Второй мировой войны</a:t>
            </a:r>
            <a:r>
              <a:rPr lang="ru-RU" sz="2000" b="1" dirty="0">
                <a:solidFill>
                  <a:srgbClr val="003300"/>
                </a:solidFill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ea typeface="Times New Roman" pitchFamily="18" charset="0"/>
                <a:cs typeface="Times New Roman" pitchFamily="18" charset="0"/>
              </a:rPr>
              <a:t>евреев, цыган и славян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ea typeface="Times New Roman" pitchFamily="18" charset="0"/>
                <a:cs typeface="Times New Roman" pitchFamily="18" charset="0"/>
              </a:rPr>
              <a:t>.</a:t>
            </a:r>
          </a:p>
          <a:p>
            <a:pPr marL="0" marR="0" lvl="0" indent="0" algn="just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ea typeface="Times New Roman" pitchFamily="18" charset="0"/>
                <a:cs typeface="Times New Roman" pitchFamily="18" charset="0"/>
              </a:rPr>
              <a:t>  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003300"/>
              </a:solidFill>
              <a:effectLst/>
              <a:ea typeface="Calibri" pitchFamily="34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ea typeface="Times New Roman" pitchFamily="18" charset="0"/>
                <a:cs typeface="Times New Roman" pitchFamily="18" charset="0"/>
              </a:rPr>
              <a:t>Истребление режимом Пол Пота и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003300"/>
                </a:solidFill>
                <a:effectLst/>
                <a:ea typeface="Times New Roman" pitchFamily="18" charset="0"/>
                <a:cs typeface="Times New Roman" pitchFamily="18" charset="0"/>
              </a:rPr>
              <a:t>Иенг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ea typeface="Times New Roman" pitchFamily="18" charset="0"/>
                <a:cs typeface="Times New Roman" pitchFamily="18" charset="0"/>
              </a:rPr>
              <a:t> Сари в 1975—1979 годах в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ea typeface="Times New Roman" pitchFamily="18" charset="0"/>
                <a:cs typeface="Times New Roman" pitchFamily="18" charset="0"/>
              </a:rPr>
              <a:t>Камбодже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ea typeface="Times New Roman" pitchFamily="18" charset="0"/>
                <a:cs typeface="Times New Roman" pitchFamily="18" charset="0"/>
              </a:rPr>
              <a:t> до трёх миллионов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ea typeface="Times New Roman" pitchFamily="18" charset="0"/>
                <a:cs typeface="Times New Roman" pitchFamily="18" charset="0"/>
              </a:rPr>
              <a:t>камбоджийцев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3300"/>
              </a:solidFill>
              <a:effectLst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003300"/>
              </a:solidFill>
              <a:effectLst/>
              <a:ea typeface="Calibri" pitchFamily="34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ea typeface="Times New Roman" pitchFamily="18" charset="0"/>
                <a:cs typeface="Times New Roman" pitchFamily="18" charset="0"/>
              </a:rPr>
              <a:t>Истребление иракскими войсками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ea typeface="Times New Roman" pitchFamily="18" charset="0"/>
                <a:cs typeface="Times New Roman" pitchFamily="18" charset="0"/>
              </a:rPr>
              <a:t>курдского населения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ea typeface="Times New Roman" pitchFamily="18" charset="0"/>
                <a:cs typeface="Times New Roman" pitchFamily="18" charset="0"/>
              </a:rPr>
              <a:t>северного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ea typeface="Times New Roman" pitchFamily="18" charset="0"/>
                <a:cs typeface="Times New Roman" pitchFamily="18" charset="0"/>
              </a:rPr>
              <a:t>Ирака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ea typeface="Times New Roman" pitchFamily="18" charset="0"/>
                <a:cs typeface="Times New Roman" pitchFamily="18" charset="0"/>
              </a:rPr>
              <a:t> —1987—1989 годов. </a:t>
            </a:r>
          </a:p>
          <a:p>
            <a:pPr marL="0" marR="0" lvl="0" indent="0" algn="just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003300"/>
              </a:solidFill>
              <a:effectLst/>
              <a:ea typeface="Calibri" pitchFamily="34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ea typeface="Times New Roman" pitchFamily="18" charset="0"/>
                <a:cs typeface="Times New Roman" pitchFamily="18" charset="0"/>
              </a:rPr>
              <a:t>Геноцид в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ea typeface="Times New Roman" pitchFamily="18" charset="0"/>
                <a:cs typeface="Times New Roman" pitchFamily="18" charset="0"/>
              </a:rPr>
              <a:t>Руанде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ea typeface="Times New Roman" pitchFamily="18" charset="0"/>
                <a:cs typeface="Times New Roman" pitchFamily="18" charset="0"/>
              </a:rPr>
              <a:t> 1994 года — массовая резня в Руанде, представители племени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003300"/>
                </a:solidFill>
                <a:effectLst/>
                <a:ea typeface="Times New Roman" pitchFamily="18" charset="0"/>
                <a:cs typeface="Times New Roman" pitchFamily="18" charset="0"/>
              </a:rPr>
              <a:t>хуту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ea typeface="Times New Roman" pitchFamily="18" charset="0"/>
                <a:cs typeface="Times New Roman" pitchFamily="18" charset="0"/>
              </a:rPr>
              <a:t> истребили 800 тысяч членов племени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003300"/>
                </a:solidFill>
                <a:effectLst/>
                <a:ea typeface="Times New Roman" pitchFamily="18" charset="0"/>
                <a:cs typeface="Times New Roman" pitchFamily="18" charset="0"/>
              </a:rPr>
              <a:t>тутси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ea typeface="Times New Roman" pitchFamily="18" charset="0"/>
                <a:cs typeface="Times New Roman" pitchFamily="18" charset="0"/>
              </a:rPr>
              <a:t>. </a:t>
            </a:r>
          </a:p>
          <a:p>
            <a:pPr marL="0" marR="0" lvl="0" indent="0" algn="just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003300"/>
              </a:solidFill>
              <a:effectLst/>
              <a:ea typeface="Calibri" pitchFamily="34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ea typeface="Times New Roman" pitchFamily="18" charset="0"/>
                <a:cs typeface="Times New Roman" pitchFamily="18" charset="0"/>
              </a:rPr>
              <a:t>Резня в Сребренице (1995) — массовое убийство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ea typeface="Times New Roman" pitchFamily="18" charset="0"/>
                <a:cs typeface="Times New Roman" pitchFamily="18" charset="0"/>
              </a:rPr>
              <a:t>боснийских мусульман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ea typeface="Times New Roman" pitchFamily="18" charset="0"/>
                <a:cs typeface="Times New Roman" pitchFamily="18" charset="0"/>
              </a:rPr>
              <a:t>боснийскими сербами. 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003300"/>
              </a:solidFill>
              <a:effectLst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ransition>
    <p:pull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740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740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740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09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Метро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1122</TotalTime>
  <Words>1026</Words>
  <Application>Microsoft Office PowerPoint</Application>
  <PresentationFormat>Экран (4:3)</PresentationFormat>
  <Paragraphs>192</Paragraphs>
  <Slides>32</Slides>
  <Notes>1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33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Яна</cp:lastModifiedBy>
  <cp:revision>118</cp:revision>
  <dcterms:created xsi:type="dcterms:W3CDTF">2011-03-19T14:07:41Z</dcterms:created>
  <dcterms:modified xsi:type="dcterms:W3CDTF">2019-02-01T14:39:09Z</dcterms:modified>
</cp:coreProperties>
</file>