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2" r:id="rId3"/>
    <p:sldId id="263" r:id="rId4"/>
    <p:sldId id="264" r:id="rId5"/>
    <p:sldId id="266" r:id="rId6"/>
    <p:sldId id="267" r:id="rId7"/>
    <p:sldId id="265" r:id="rId8"/>
    <p:sldId id="260" r:id="rId9"/>
    <p:sldId id="257" r:id="rId10"/>
    <p:sldId id="258" r:id="rId11"/>
    <p:sldId id="259" r:id="rId12"/>
    <p:sldId id="261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808000"/>
    <a:srgbClr val="CC9900"/>
    <a:srgbClr val="996633"/>
    <a:srgbClr val="AE9838"/>
    <a:srgbClr val="669900"/>
    <a:srgbClr val="003366"/>
    <a:srgbClr val="3333CC"/>
    <a:srgbClr val="FF9900"/>
    <a:srgbClr val="CC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8" autoAdjust="0"/>
    <p:restoredTop sz="94660"/>
  </p:normalViewPr>
  <p:slideViewPr>
    <p:cSldViewPr>
      <p:cViewPr>
        <p:scale>
          <a:sx n="66" d="100"/>
          <a:sy n="66" d="100"/>
        </p:scale>
        <p:origin x="-636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F917F-FAAD-46BC-AB1C-EBFDCD6CCFA0}" type="datetimeFigureOut">
              <a:rPr lang="ru-RU" smtClean="0"/>
              <a:pPr/>
              <a:t>13.02.2017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AB58-AFED-46E8-B8B7-9C2635E6C58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F917F-FAAD-46BC-AB1C-EBFDCD6CCFA0}" type="datetimeFigureOut">
              <a:rPr lang="ru-RU" smtClean="0"/>
              <a:pPr/>
              <a:t>13.02.2017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AB58-AFED-46E8-B8B7-9C2635E6C58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F917F-FAAD-46BC-AB1C-EBFDCD6CCFA0}" type="datetimeFigureOut">
              <a:rPr lang="ru-RU" smtClean="0"/>
              <a:pPr/>
              <a:t>13.02.2017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AB58-AFED-46E8-B8B7-9C2635E6C58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F917F-FAAD-46BC-AB1C-EBFDCD6CCFA0}" type="datetimeFigureOut">
              <a:rPr lang="ru-RU" smtClean="0"/>
              <a:pPr/>
              <a:t>13.02.2017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AB58-AFED-46E8-B8B7-9C2635E6C58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F917F-FAAD-46BC-AB1C-EBFDCD6CCFA0}" type="datetimeFigureOut">
              <a:rPr lang="ru-RU" smtClean="0"/>
              <a:pPr/>
              <a:t>13.02.2017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9F7AB58-AFED-46E8-B8B7-9C2635E6C58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F917F-FAAD-46BC-AB1C-EBFDCD6CCFA0}" type="datetimeFigureOut">
              <a:rPr lang="ru-RU" smtClean="0"/>
              <a:pPr/>
              <a:t>13.02.2017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AB58-AFED-46E8-B8B7-9C2635E6C58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F917F-FAAD-46BC-AB1C-EBFDCD6CCFA0}" type="datetimeFigureOut">
              <a:rPr lang="ru-RU" smtClean="0"/>
              <a:pPr/>
              <a:t>13.02.2017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AB58-AFED-46E8-B8B7-9C2635E6C58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F917F-FAAD-46BC-AB1C-EBFDCD6CCFA0}" type="datetimeFigureOut">
              <a:rPr lang="ru-RU" smtClean="0"/>
              <a:pPr/>
              <a:t>13.02.2017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AB58-AFED-46E8-B8B7-9C2635E6C58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F917F-FAAD-46BC-AB1C-EBFDCD6CCFA0}" type="datetimeFigureOut">
              <a:rPr lang="ru-RU" smtClean="0"/>
              <a:pPr/>
              <a:t>13.02.2017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AB58-AFED-46E8-B8B7-9C2635E6C58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F917F-FAAD-46BC-AB1C-EBFDCD6CCFA0}" type="datetimeFigureOut">
              <a:rPr lang="ru-RU" smtClean="0"/>
              <a:pPr/>
              <a:t>13.02.2017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AB58-AFED-46E8-B8B7-9C2635E6C58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F917F-FAAD-46BC-AB1C-EBFDCD6CCFA0}" type="datetimeFigureOut">
              <a:rPr lang="ru-RU" smtClean="0"/>
              <a:pPr/>
              <a:t>13.02.2017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AB58-AFED-46E8-B8B7-9C2635E6C58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2FF917F-FAAD-46BC-AB1C-EBFDCD6CCFA0}" type="datetimeFigureOut">
              <a:rPr lang="ru-RU" smtClean="0"/>
              <a:pPr/>
              <a:t>13.02.2017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9F7AB58-AFED-46E8-B8B7-9C2635E6C58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cover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556792"/>
            <a:ext cx="8352928" cy="4082008"/>
          </a:xfrm>
        </p:spPr>
        <p:txBody>
          <a:bodyPr>
            <a:normAutofit/>
          </a:bodyPr>
          <a:lstStyle/>
          <a:p>
            <a:pPr algn="ctr"/>
            <a:r>
              <a:rPr lang="ru-RU" sz="7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российского права</a:t>
            </a:r>
            <a:endParaRPr lang="ru-RU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08709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46866"/>
            <a:ext cx="7704856" cy="1481934"/>
          </a:xfrm>
          <a:prstGeom prst="rect">
            <a:avLst/>
          </a:prstGeom>
          <a:solidFill>
            <a:srgbClr val="996633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Система законодательства – это совокупность источников права, которые являются формой выражения правовых норм.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5836" y="2107704"/>
            <a:ext cx="4608512" cy="4345632"/>
          </a:xfrm>
          <a:prstGeom prst="rect">
            <a:avLst/>
          </a:prstGeom>
          <a:solidFill>
            <a:srgbClr val="0066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В одном нормативном акте могут содержаться нормы различных отраслей права, которые обеспечиваются санкциями, содержащимися в других нормативных актах.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652120" y="2107704"/>
            <a:ext cx="3312368" cy="4345632"/>
          </a:xfrm>
          <a:prstGeom prst="rect">
            <a:avLst/>
          </a:pr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Например, Закон РФ «Об образовании» содержит нормы конституционного, административного, гражданского права и обеспечивается системой подзаконных актов </a:t>
            </a:r>
            <a:endParaRPr lang="ru-RU" sz="2400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4774347" y="4016749"/>
            <a:ext cx="885721" cy="484632"/>
          </a:xfrm>
          <a:prstGeom prst="rightArrow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884368" y="146866"/>
            <a:ext cx="1080120" cy="1481934"/>
          </a:xfrm>
          <a:prstGeom prst="rect">
            <a:avLst/>
          </a:prstGeom>
          <a:solidFill>
            <a:srgbClr val="FF99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!</a:t>
            </a:r>
            <a:endParaRPr lang="ru-RU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50988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0732"/>
            <a:ext cx="9144000" cy="825980"/>
          </a:xfrm>
          <a:prstGeom prst="rect">
            <a:avLst/>
          </a:prstGeom>
          <a:solidFill>
            <a:srgbClr val="66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Система законодательства 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" y="1722512"/>
            <a:ext cx="2771800" cy="770384"/>
          </a:xfrm>
          <a:prstGeom prst="rect">
            <a:avLst/>
          </a:prstGeom>
          <a:solidFill>
            <a:srgbClr val="9966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/>
              <a:t>Отраслевое законодательство </a:t>
            </a:r>
            <a:endParaRPr lang="ru-RU" sz="2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357035" y="1722512"/>
            <a:ext cx="2771801" cy="770384"/>
          </a:xfrm>
          <a:prstGeom prst="rect">
            <a:avLst/>
          </a:prstGeom>
          <a:solidFill>
            <a:srgbClr val="9966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/>
              <a:t>Комплексное законодательство </a:t>
            </a:r>
            <a:endParaRPr lang="ru-RU" sz="2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186100" y="1722512"/>
            <a:ext cx="2771800" cy="770384"/>
          </a:xfrm>
          <a:prstGeom prst="rect">
            <a:avLst/>
          </a:prstGeom>
          <a:solidFill>
            <a:srgbClr val="9966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/>
              <a:t>Внутриотраслевое законодательство </a:t>
            </a:r>
            <a:endParaRPr lang="ru-RU" sz="2200" b="1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1420506" y="836712"/>
            <a:ext cx="0" cy="85152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7" idx="0"/>
          </p:cNvCxnSpPr>
          <p:nvPr/>
        </p:nvCxnSpPr>
        <p:spPr>
          <a:xfrm>
            <a:off x="4572000" y="836712"/>
            <a:ext cx="0" cy="8858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6" idx="0"/>
          </p:cNvCxnSpPr>
          <p:nvPr/>
        </p:nvCxnSpPr>
        <p:spPr>
          <a:xfrm>
            <a:off x="7742936" y="836712"/>
            <a:ext cx="0" cy="8858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-1" y="2492896"/>
            <a:ext cx="2771801" cy="436510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Содержит нормы, которые регулируют определенный вид общественных отношений, являющийся предметом одной отрасли права (например, семейное, административное, трудовое законодательство)</a:t>
            </a:r>
            <a:endParaRPr lang="ru-RU" sz="2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186100" y="2492896"/>
            <a:ext cx="2771800" cy="436510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Содержит нормы, относящиеся к определенному институту права (например, авторское законодательство в гражданском законодательстве, банковское законодательство в финансовом законодательстве и др.)</a:t>
            </a:r>
            <a:endParaRPr lang="ru-RU" sz="2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357034" y="2492896"/>
            <a:ext cx="2771801" cy="436510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Содержит нормы нескольких отраслей права, регулирующие различные виды общественных отношений, составляющие относительно самостоятельную сферу общественной жизни (например, экономическое, военное законодательство)</a:t>
            </a:r>
            <a:endParaRPr lang="ru-RU" sz="2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48656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70912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412776"/>
            <a:ext cx="7092280" cy="3816424"/>
          </a:xfrm>
          <a:prstGeom prst="rect">
            <a:avLst/>
          </a:prstGeom>
          <a:solidFill>
            <a:srgbClr val="9966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Система права и система законодательства, как и общественная жизнь, находятся в постоянном изменении и развитии. Изменение общественных отношений влечет изменение системы права и системы законодательства. 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092280" y="1412777"/>
            <a:ext cx="2051720" cy="3816424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!</a:t>
            </a:r>
            <a:endParaRPr lang="ru-RU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099936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480720"/>
          </a:xfrm>
        </p:spPr>
        <p:txBody>
          <a:bodyPr>
            <a:normAutofit fontScale="92500"/>
          </a:bodyPr>
          <a:lstStyle/>
          <a:p>
            <a:pPr marL="137160" indent="0">
              <a:buNone/>
            </a:pPr>
            <a:r>
              <a:rPr lang="ru-RU" sz="36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из перечисленного относится к источникам (формам) права?</a:t>
            </a:r>
          </a:p>
          <a:p>
            <a:pPr marL="137160" indent="0">
              <a:buNone/>
            </a:pPr>
            <a:endParaRPr lang="ru-RU" sz="3600" b="1" dirty="0" smtClean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37160" indent="0">
              <a:buNone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газетная статья о проблемах образования</a:t>
            </a:r>
          </a:p>
          <a:p>
            <a:pPr marL="137160" indent="0">
              <a:buNone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выступление министра образования в парламенте </a:t>
            </a:r>
          </a:p>
          <a:p>
            <a:pPr marL="137160" indent="0">
              <a:buNone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приказ министерства образования </a:t>
            </a:r>
          </a:p>
          <a:p>
            <a:pPr marL="137160" indent="0">
              <a:buNone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 обращение родителей школьников к главе государства</a:t>
            </a:r>
          </a:p>
          <a:p>
            <a:pPr marL="137160" indent="0">
              <a:buNone/>
            </a:pPr>
            <a:endParaRPr lang="ru-RU" sz="3600" b="1" dirty="0" smtClean="0"/>
          </a:p>
          <a:p>
            <a:pPr marL="137160" indent="0">
              <a:buNone/>
            </a:pPr>
            <a:r>
              <a:rPr lang="ru-RU" sz="3600" b="1" dirty="0" err="1" smtClean="0">
                <a:solidFill>
                  <a:srgbClr val="003300"/>
                </a:solidFill>
              </a:rPr>
              <a:t>Ответ</a:t>
            </a:r>
            <a:r>
              <a:rPr lang="ru-RU" sz="3600" b="1" dirty="0" err="1" smtClean="0">
                <a:solidFill>
                  <a:srgbClr val="003300"/>
                </a:solidFill>
              </a:rPr>
              <a:t>:____</a:t>
            </a:r>
            <a:endParaRPr lang="ru-RU" sz="43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492194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1556792"/>
          </a:xfrm>
        </p:spPr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Установите соответствие между ситуациями и отраслями права, которые их регулируют: к каждой позиции, данной в первом столбце, подберите соответствующую позицию из второго столбца.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213" y="1595714"/>
            <a:ext cx="6732240" cy="4572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Ситуации 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32240" y="1595714"/>
            <a:ext cx="2411760" cy="457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Отрасли права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212" y="2052914"/>
            <a:ext cx="6717027" cy="389636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300" b="1" dirty="0" smtClean="0">
                <a:solidFill>
                  <a:srgbClr val="003300"/>
                </a:solidFill>
              </a:rPr>
              <a:t>А)</a:t>
            </a:r>
            <a:r>
              <a:rPr lang="ru-RU" b="1" dirty="0" smtClean="0">
                <a:solidFill>
                  <a:srgbClr val="003300"/>
                </a:solidFill>
              </a:rPr>
              <a:t>   </a:t>
            </a:r>
            <a:r>
              <a:rPr lang="ru-RU" sz="2300" b="1" dirty="0" smtClean="0">
                <a:solidFill>
                  <a:srgbClr val="003300"/>
                </a:solidFill>
              </a:rPr>
              <a:t>брат подарил сестре автомобиль</a:t>
            </a:r>
          </a:p>
          <a:p>
            <a:r>
              <a:rPr lang="ru-RU" sz="2300" b="1" dirty="0" smtClean="0">
                <a:solidFill>
                  <a:srgbClr val="003300"/>
                </a:solidFill>
              </a:rPr>
              <a:t>Б)   отец и сын создали семейное предприятие по производству и установке металлических дверей</a:t>
            </a:r>
          </a:p>
          <a:p>
            <a:r>
              <a:rPr lang="ru-RU" sz="2300" b="1" dirty="0" smtClean="0">
                <a:solidFill>
                  <a:srgbClr val="003300"/>
                </a:solidFill>
              </a:rPr>
              <a:t>В)   совершеннолетние юноша и девушка вступили в брак и готовятся стать родителями</a:t>
            </a:r>
          </a:p>
          <a:p>
            <a:r>
              <a:rPr lang="ru-RU" sz="2300" b="1" dirty="0" smtClean="0">
                <a:solidFill>
                  <a:srgbClr val="003300"/>
                </a:solidFill>
              </a:rPr>
              <a:t>Г)   мать хотела вовремя привезти на автомобиле ребенка в школу и превысила допустимую скорость движения</a:t>
            </a:r>
          </a:p>
          <a:p>
            <a:r>
              <a:rPr lang="ru-RU" sz="2300" b="1" dirty="0" smtClean="0">
                <a:solidFill>
                  <a:srgbClr val="003300"/>
                </a:solidFill>
              </a:rPr>
              <a:t>Д)   сестра, владеющая собственной фирмой, приняла на работу брата</a:t>
            </a:r>
            <a:endParaRPr lang="ru-RU" sz="2300" b="1" dirty="0">
              <a:solidFill>
                <a:srgbClr val="0033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32238" y="2052914"/>
            <a:ext cx="2411761" cy="389636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ru-RU" sz="2400" b="1" dirty="0" smtClean="0">
                <a:solidFill>
                  <a:srgbClr val="003300"/>
                </a:solidFill>
              </a:rPr>
              <a:t>Трудовое</a:t>
            </a:r>
          </a:p>
          <a:p>
            <a:pPr marL="342900" indent="-342900">
              <a:buAutoNum type="arabicParenR"/>
            </a:pPr>
            <a:r>
              <a:rPr lang="ru-RU" sz="2400" b="1" dirty="0" smtClean="0">
                <a:solidFill>
                  <a:srgbClr val="003300"/>
                </a:solidFill>
              </a:rPr>
              <a:t>Семейное</a:t>
            </a:r>
          </a:p>
          <a:p>
            <a:pPr marL="342900" indent="-342900">
              <a:buAutoNum type="arabicParenR"/>
            </a:pPr>
            <a:r>
              <a:rPr lang="ru-RU" sz="2400" b="1" dirty="0" smtClean="0">
                <a:solidFill>
                  <a:srgbClr val="003300"/>
                </a:solidFill>
              </a:rPr>
              <a:t>Гражданское</a:t>
            </a:r>
          </a:p>
          <a:p>
            <a:pPr marL="342900" indent="-342900">
              <a:buAutoNum type="arabicParenR"/>
            </a:pPr>
            <a:r>
              <a:rPr lang="ru-RU" sz="2400" b="1" dirty="0" err="1" smtClean="0">
                <a:solidFill>
                  <a:srgbClr val="003300"/>
                </a:solidFill>
              </a:rPr>
              <a:t>Администра-тивное</a:t>
            </a:r>
            <a:endParaRPr lang="ru-RU" sz="2400" b="1" dirty="0" smtClean="0">
              <a:solidFill>
                <a:srgbClr val="003300"/>
              </a:solidFill>
            </a:endParaRPr>
          </a:p>
          <a:p>
            <a:pPr marL="342900" indent="-342900">
              <a:buAutoNum type="arabicParenR"/>
            </a:pPr>
            <a:endParaRPr lang="ru-RU" sz="2400" b="1" dirty="0"/>
          </a:p>
          <a:p>
            <a:pPr marL="342900" indent="-342900">
              <a:buAutoNum type="arabicParenR"/>
            </a:pPr>
            <a:endParaRPr lang="ru-RU" sz="2400" b="1" dirty="0" smtClean="0"/>
          </a:p>
          <a:p>
            <a:pPr marL="342900" indent="-342900">
              <a:buAutoNum type="arabicParenR"/>
            </a:pPr>
            <a:endParaRPr lang="ru-RU" sz="2400" b="1" dirty="0"/>
          </a:p>
          <a:p>
            <a:pPr marL="342900" indent="-342900">
              <a:buAutoNum type="arabicParenR"/>
            </a:pPr>
            <a:endParaRPr lang="ru-RU" sz="2400" b="1" dirty="0" smtClean="0"/>
          </a:p>
          <a:p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212" y="5953270"/>
            <a:ext cx="484481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/>
              <a:t>Ответ: </a:t>
            </a:r>
            <a:r>
              <a:rPr lang="ru-RU" sz="4000" b="1" dirty="0" smtClean="0"/>
              <a:t>______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xmlns="" val="231574106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66936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Какое  из приведенных ниже понятий объединяет три других?</a:t>
            </a:r>
          </a:p>
          <a:p>
            <a:pPr marL="137160" indent="0">
              <a:buNone/>
            </a:pPr>
            <a:endParaRPr lang="ru-RU" sz="3600" b="1" dirty="0" smtClean="0"/>
          </a:p>
          <a:p>
            <a:pPr marL="137160" indent="0">
              <a:buNone/>
            </a:pPr>
            <a:r>
              <a:rPr lang="ru-RU" sz="3600" b="1" dirty="0" smtClean="0"/>
              <a:t>1)   норма права</a:t>
            </a:r>
          </a:p>
          <a:p>
            <a:pPr marL="137160" indent="0">
              <a:buNone/>
            </a:pPr>
            <a:r>
              <a:rPr lang="ru-RU" sz="3600" b="1" dirty="0" smtClean="0"/>
              <a:t>2)   отрасль права</a:t>
            </a:r>
          </a:p>
          <a:p>
            <a:pPr marL="137160" indent="0">
              <a:buNone/>
            </a:pPr>
            <a:r>
              <a:rPr lang="ru-RU" sz="3600" b="1" dirty="0" smtClean="0"/>
              <a:t>3)   нормативный правовой акт</a:t>
            </a:r>
          </a:p>
          <a:p>
            <a:pPr marL="137160" indent="0">
              <a:buNone/>
            </a:pPr>
            <a:r>
              <a:rPr lang="ru-RU" sz="3600" b="1" dirty="0" smtClean="0"/>
              <a:t>4)   система права</a:t>
            </a:r>
          </a:p>
          <a:p>
            <a:pPr marL="651510" indent="-514350">
              <a:buAutoNum type="arabicParenR" startAt="3"/>
            </a:pPr>
            <a:endParaRPr lang="ru-RU" sz="3600" b="1" dirty="0"/>
          </a:p>
          <a:p>
            <a:pPr marL="137160" indent="0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Ответ: </a:t>
            </a:r>
            <a:r>
              <a:rPr lang="ru-RU" sz="4000" b="1" dirty="0" smtClean="0">
                <a:solidFill>
                  <a:srgbClr val="002060"/>
                </a:solidFill>
              </a:rPr>
              <a:t>___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1188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3200" b="1" dirty="0" smtClean="0">
                <a:solidFill>
                  <a:srgbClr val="003300"/>
                </a:solidFill>
              </a:rPr>
              <a:t>Верны ли следующие суждения о нормах права?</a:t>
            </a:r>
          </a:p>
          <a:p>
            <a:pPr marL="137160" indent="0"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А.   Нормы права регулируют общественные отношения.</a:t>
            </a:r>
          </a:p>
          <a:p>
            <a:pPr marL="137160" indent="0"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Б.   Нормы права влияют на правосознание граждан.</a:t>
            </a:r>
          </a:p>
          <a:p>
            <a:pPr marL="137160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  верно только А</a:t>
            </a:r>
          </a:p>
          <a:p>
            <a:pPr marL="137160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  верно только Б</a:t>
            </a:r>
          </a:p>
          <a:p>
            <a:pPr marL="137160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  верны оба суждения</a:t>
            </a:r>
          </a:p>
          <a:p>
            <a:pPr marL="137160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   оба суждения неверны </a:t>
            </a:r>
          </a:p>
          <a:p>
            <a:pPr marL="137160" indent="0">
              <a:buNone/>
            </a:pP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37160" indent="0">
              <a:buNone/>
            </a:pPr>
            <a:r>
              <a:rPr lang="ru-RU" sz="3200" b="1" dirty="0" smtClean="0">
                <a:solidFill>
                  <a:srgbClr val="003300"/>
                </a:solidFill>
              </a:rPr>
              <a:t>Ответ: </a:t>
            </a:r>
            <a:r>
              <a:rPr lang="ru-RU" sz="3200" b="1" dirty="0" smtClean="0">
                <a:solidFill>
                  <a:srgbClr val="003300"/>
                </a:solidFill>
              </a:rPr>
              <a:t>___</a:t>
            </a:r>
            <a:endParaRPr lang="ru-RU" sz="4000" b="1" dirty="0" smtClean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538006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39091"/>
          </a:xfrm>
        </p:spPr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ru-RU" sz="3200" b="1" dirty="0" smtClean="0">
                <a:solidFill>
                  <a:srgbClr val="003300"/>
                </a:solidFill>
              </a:rPr>
              <a:t>Найдите в приведенном ниже списке подзаконные акты. Запишите цифры, под которыми они указаны.</a:t>
            </a:r>
          </a:p>
          <a:p>
            <a:pPr marL="137160" indent="0">
              <a:buNone/>
            </a:pPr>
            <a:endParaRPr lang="ru-RU" sz="3200" b="1" dirty="0" smtClean="0"/>
          </a:p>
          <a:p>
            <a:pPr marL="137160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  указ Президента РФ</a:t>
            </a:r>
          </a:p>
          <a:p>
            <a:pPr marL="137160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  Гражданский кодекс РФ</a:t>
            </a:r>
          </a:p>
          <a:p>
            <a:pPr marL="137160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  Конституция РФ</a:t>
            </a:r>
          </a:p>
          <a:p>
            <a:pPr marL="137160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   Уголовно-процессуальный кодекс РФ</a:t>
            </a:r>
          </a:p>
          <a:p>
            <a:pPr marL="137160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5)   распоряжение мэра города</a:t>
            </a:r>
          </a:p>
          <a:p>
            <a:pPr marL="137160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6)   постановление правительства РФ</a:t>
            </a:r>
          </a:p>
          <a:p>
            <a:pPr marL="651510" indent="-514350">
              <a:buAutoNum type="arabicParenR"/>
            </a:pPr>
            <a:endParaRPr lang="ru-RU" dirty="0"/>
          </a:p>
          <a:p>
            <a:pPr marL="137160" indent="0"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Ответ: </a:t>
            </a:r>
            <a:r>
              <a:rPr lang="ru-RU" sz="4000" b="1" dirty="0" smtClean="0">
                <a:solidFill>
                  <a:srgbClr val="002060"/>
                </a:solidFill>
              </a:rPr>
              <a:t>_______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107906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Найдите в приведенном ниже списке отрасли публичного права. Запишите цифры, под которыми они указаны.</a:t>
            </a:r>
          </a:p>
          <a:p>
            <a:pPr marL="137160" indent="0">
              <a:buNone/>
            </a:pPr>
            <a:endParaRPr lang="ru-RU" sz="3200" b="1" dirty="0" smtClean="0">
              <a:solidFill>
                <a:srgbClr val="002060"/>
              </a:solidFill>
            </a:endParaRPr>
          </a:p>
          <a:p>
            <a:pPr marL="137160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  Конституционное право</a:t>
            </a:r>
          </a:p>
          <a:p>
            <a:pPr marL="137160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  Административное право</a:t>
            </a:r>
          </a:p>
          <a:p>
            <a:pPr marL="137160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  Гражданское право</a:t>
            </a:r>
          </a:p>
          <a:p>
            <a:pPr marL="137160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   Семейное право</a:t>
            </a:r>
          </a:p>
          <a:p>
            <a:pPr marL="137160" indent="0"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5)   Налоговое право</a:t>
            </a:r>
          </a:p>
          <a:p>
            <a:pPr marL="651510" indent="-514350">
              <a:buAutoNum type="arabicParenR"/>
            </a:pP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37160" indent="0">
              <a:buNone/>
            </a:pPr>
            <a:r>
              <a:rPr lang="ru-RU" sz="3200" b="1" dirty="0" smtClean="0">
                <a:solidFill>
                  <a:srgbClr val="003300"/>
                </a:solidFill>
              </a:rPr>
              <a:t>Ответ: </a:t>
            </a:r>
            <a:r>
              <a:rPr lang="ru-RU" sz="4000" b="1" dirty="0" smtClean="0">
                <a:solidFill>
                  <a:srgbClr val="003300"/>
                </a:solidFill>
              </a:rPr>
              <a:t>___</a:t>
            </a:r>
            <a:endParaRPr lang="ru-RU" sz="40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15182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3140968"/>
            <a:ext cx="7596336" cy="3384376"/>
          </a:xfrm>
          <a:prstGeom prst="rect">
            <a:avLst/>
          </a:prstGeom>
          <a:solidFill>
            <a:srgbClr val="996633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Система права – это внутреннее строение в единстве и согласованности действующих в государстве правовых норм и вместе с тем в разделении права на относительно самостоятельные части. </a:t>
            </a:r>
            <a:endParaRPr lang="ru-RU" sz="3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307504"/>
            <a:ext cx="9144000" cy="2113384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Право представляет собой систему, состоящую из взаимосвязанных и взаимодействующих частей (элементов).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96336" y="3140968"/>
            <a:ext cx="1547664" cy="3384376"/>
          </a:xfrm>
          <a:prstGeom prst="rect">
            <a:avLst/>
          </a:prstGeom>
          <a:solidFill>
            <a:srgbClr val="FF99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!</a:t>
            </a:r>
            <a:endParaRPr lang="ru-RU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319467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355"/>
            <a:ext cx="8291264" cy="875365"/>
          </a:xfrm>
          <a:solidFill>
            <a:srgbClr val="3333CC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Признаки системы права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</a:rPr>
              <a:t>Объективность (право обусловлено реально существующей системой общественных отношений и, с одной стороны, отражает в специфической форме эту систему отношений, а с другой стороны, оказывает на нее регулирующее воздействие);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</a:rPr>
              <a:t>Единство и взаимосвязь норм, ее составляющих (нормы права не могут функционировать изолированно, их регулирующая функция реализуется только во  </a:t>
            </a:r>
            <a:r>
              <a:rPr lang="ru-RU" b="1" dirty="0" err="1" smtClean="0">
                <a:solidFill>
                  <a:srgbClr val="002060"/>
                </a:solidFill>
              </a:rPr>
              <a:t>взаимосогласованности</a:t>
            </a:r>
            <a:r>
              <a:rPr lang="ru-RU" b="1" dirty="0" smtClean="0">
                <a:solidFill>
                  <a:srgbClr val="002060"/>
                </a:solidFill>
              </a:rPr>
              <a:t> и общей целенаправленности);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002060"/>
                </a:solidFill>
              </a:rPr>
              <a:t>Наличие структурных элементов (нормы права, институты права, отрасли права).</a:t>
            </a:r>
          </a:p>
          <a:p>
            <a:pPr>
              <a:buFont typeface="Wingdings" pitchFamily="2" charset="2"/>
              <a:buChar char="q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705370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2810"/>
            <a:ext cx="9144000" cy="160598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Отрасль права – это относительно самостоятельное подразделение системы права, состоящее из правовых норм, регулирующих качественно специфический вид общественных отношений.  </a:t>
            </a:r>
            <a:endParaRPr lang="ru-RU" sz="2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3" y="1844824"/>
            <a:ext cx="8208913" cy="56521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Отрасли права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22314" y="3448863"/>
            <a:ext cx="3454141" cy="529208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Гражданское 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220072" y="2636912"/>
            <a:ext cx="3456384" cy="45720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Семейное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9" name="Прямая соединительная линия 8"/>
          <p:cNvCxnSpPr>
            <a:stCxn id="5" idx="2"/>
          </p:cNvCxnSpPr>
          <p:nvPr/>
        </p:nvCxnSpPr>
        <p:spPr>
          <a:xfrm flipH="1">
            <a:off x="4571999" y="2410036"/>
            <a:ext cx="1" cy="415991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5220072" y="4359698"/>
            <a:ext cx="3454141" cy="53064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Уголовное </a:t>
            </a:r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59659" y="2645314"/>
            <a:ext cx="3527464" cy="792088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Государственное (конституционное) </a:t>
            </a:r>
            <a:endParaRPr lang="ru-RU" sz="24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59660" y="3596444"/>
            <a:ext cx="3536276" cy="763254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Гражданско-процессуальное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76078" y="4548764"/>
            <a:ext cx="3519857" cy="824452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Уголовно-процессуальное </a:t>
            </a:r>
            <a:endParaRPr lang="ru-RU" sz="24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222316" y="6281896"/>
            <a:ext cx="3454140" cy="576104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Трудовое и др. </a:t>
            </a:r>
            <a:endParaRPr lang="ru-RU" sz="24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220072" y="5250924"/>
            <a:ext cx="3456384" cy="626368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Земельное </a:t>
            </a:r>
            <a:endParaRPr lang="ru-RU" sz="24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59659" y="5564108"/>
            <a:ext cx="3536275" cy="129389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Уголовно-исполнительное </a:t>
            </a:r>
            <a:r>
              <a:rPr lang="ru-RU" sz="2200" b="1" dirty="0" smtClean="0"/>
              <a:t>(исправительно-трудовое) </a:t>
            </a:r>
            <a:endParaRPr lang="ru-RU" sz="2200" b="1" dirty="0"/>
          </a:p>
        </p:txBody>
      </p:sp>
      <p:cxnSp>
        <p:nvCxnSpPr>
          <p:cNvPr id="20" name="Прямая со стрелкой 19"/>
          <p:cNvCxnSpPr>
            <a:endCxn id="7" idx="1"/>
          </p:cNvCxnSpPr>
          <p:nvPr/>
        </p:nvCxnSpPr>
        <p:spPr>
          <a:xfrm>
            <a:off x="4572000" y="2865512"/>
            <a:ext cx="648072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6" idx="1"/>
          </p:cNvCxnSpPr>
          <p:nvPr/>
        </p:nvCxnSpPr>
        <p:spPr>
          <a:xfrm>
            <a:off x="4572000" y="3713467"/>
            <a:ext cx="65031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2" idx="1"/>
          </p:cNvCxnSpPr>
          <p:nvPr/>
        </p:nvCxnSpPr>
        <p:spPr>
          <a:xfrm>
            <a:off x="4572000" y="4625020"/>
            <a:ext cx="648072" cy="1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17" idx="1"/>
          </p:cNvCxnSpPr>
          <p:nvPr/>
        </p:nvCxnSpPr>
        <p:spPr>
          <a:xfrm>
            <a:off x="4572000" y="5564108"/>
            <a:ext cx="648072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16" idx="1"/>
          </p:cNvCxnSpPr>
          <p:nvPr/>
        </p:nvCxnSpPr>
        <p:spPr>
          <a:xfrm>
            <a:off x="4572000" y="6569948"/>
            <a:ext cx="650316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endCxn id="13" idx="3"/>
          </p:cNvCxnSpPr>
          <p:nvPr/>
        </p:nvCxnSpPr>
        <p:spPr>
          <a:xfrm flipH="1">
            <a:off x="3987123" y="3041358"/>
            <a:ext cx="57606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endCxn id="14" idx="3"/>
          </p:cNvCxnSpPr>
          <p:nvPr/>
        </p:nvCxnSpPr>
        <p:spPr>
          <a:xfrm flipH="1">
            <a:off x="3995936" y="3978071"/>
            <a:ext cx="576063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>
            <a:off x="3995934" y="4890343"/>
            <a:ext cx="576066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H="1">
            <a:off x="3995936" y="6201328"/>
            <a:ext cx="576064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9445927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42392" y="1710"/>
            <a:ext cx="8234064" cy="546970"/>
          </a:xfrm>
          <a:prstGeom prst="rect">
            <a:avLst/>
          </a:prstGeom>
          <a:solidFill>
            <a:srgbClr val="6699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Отрасли права 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836712"/>
            <a:ext cx="2555776" cy="79208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Отрасль права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55776" y="836712"/>
            <a:ext cx="6588224" cy="79208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Общественные отношения 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-14808" y="1628799"/>
            <a:ext cx="2570584" cy="1426379"/>
          </a:xfrm>
          <a:prstGeom prst="rect">
            <a:avLst/>
          </a:prstGeom>
          <a:solidFill>
            <a:srgbClr val="996633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Государственное (конституционно</a:t>
            </a:r>
            <a:r>
              <a:rPr lang="ru-RU" sz="2000" b="1" dirty="0" smtClean="0"/>
              <a:t>е) 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55776" y="1628799"/>
            <a:ext cx="6588223" cy="1426380"/>
          </a:xfrm>
          <a:prstGeom prst="rect">
            <a:avLst/>
          </a:prstGeom>
          <a:solidFill>
            <a:srgbClr val="AE9838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Основы общественного и государственного устройства страны, основы правового положения граждан, системы органов государства и их основные полномочия </a:t>
            </a:r>
            <a:endParaRPr lang="ru-RU" sz="21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-14808" y="3055179"/>
            <a:ext cx="2570583" cy="1102100"/>
          </a:xfrm>
          <a:prstGeom prst="rect">
            <a:avLst/>
          </a:prstGeom>
          <a:solidFill>
            <a:srgbClr val="808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Административно</a:t>
            </a:r>
            <a:r>
              <a:rPr lang="ru-RU" sz="2000" b="1" dirty="0" smtClean="0"/>
              <a:t>е </a:t>
            </a: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55776" y="3055179"/>
            <a:ext cx="6573410" cy="1102100"/>
          </a:xfrm>
          <a:prstGeom prst="rect">
            <a:avLst/>
          </a:prstGeom>
          <a:solidFill>
            <a:srgbClr val="CC99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Отношения в процессе осуществления исполнительно-распорядительной деятельности государства</a:t>
            </a:r>
            <a:endParaRPr lang="ru-RU" sz="21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-19570" y="4157279"/>
            <a:ext cx="2575345" cy="720080"/>
          </a:xfrm>
          <a:prstGeom prst="rect">
            <a:avLst/>
          </a:prstGeom>
          <a:solidFill>
            <a:srgbClr val="996633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Гражданское </a:t>
            </a:r>
            <a:endParaRPr lang="ru-RU" sz="21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4157280"/>
            <a:ext cx="6573410" cy="720080"/>
          </a:xfrm>
          <a:prstGeom prst="rect">
            <a:avLst/>
          </a:prstGeom>
          <a:solidFill>
            <a:srgbClr val="AE9838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Разнообразные имущественные и связанны с ними личные неимущественные отношения </a:t>
            </a:r>
            <a:endParaRPr lang="ru-RU" sz="21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-14808" y="4877359"/>
            <a:ext cx="2580848" cy="855896"/>
          </a:xfrm>
          <a:prstGeom prst="rect">
            <a:avLst/>
          </a:prstGeom>
          <a:solidFill>
            <a:srgbClr val="808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Гражданско-процессуальное </a:t>
            </a:r>
            <a:endParaRPr lang="ru-RU" sz="21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566040" y="4877358"/>
            <a:ext cx="6563146" cy="855897"/>
          </a:xfrm>
          <a:prstGeom prst="rect">
            <a:avLst/>
          </a:prstGeom>
          <a:solidFill>
            <a:srgbClr val="CC99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Отношения в процессе рассмотрения судами гражданских, трудовых и семейных споров </a:t>
            </a:r>
            <a:endParaRPr lang="ru-RU" sz="21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-1452" y="5733255"/>
            <a:ext cx="2557227" cy="720081"/>
          </a:xfrm>
          <a:prstGeom prst="rect">
            <a:avLst/>
          </a:prstGeom>
          <a:solidFill>
            <a:srgbClr val="996633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Трудовое </a:t>
            </a:r>
            <a:endParaRPr lang="ru-RU" sz="21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55775" y="5733255"/>
            <a:ext cx="6588225" cy="720081"/>
          </a:xfrm>
          <a:prstGeom prst="rect">
            <a:avLst/>
          </a:prstGeom>
          <a:solidFill>
            <a:srgbClr val="AE9838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Отношения в процессе трудовой деятельности человека</a:t>
            </a:r>
            <a:endParaRPr lang="ru-RU" sz="2100" b="1" dirty="0"/>
          </a:p>
        </p:txBody>
      </p:sp>
    </p:spTree>
    <p:extLst>
      <p:ext uri="{BB962C8B-B14F-4D97-AF65-F5344CB8AC3E}">
        <p14:creationId xmlns:p14="http://schemas.microsoft.com/office/powerpoint/2010/main" xmlns="" val="42642543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463"/>
            <a:ext cx="8280920" cy="606225"/>
          </a:xfrm>
          <a:prstGeom prst="rect">
            <a:avLst/>
          </a:prstGeom>
          <a:solidFill>
            <a:srgbClr val="66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Отрасли права 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908720"/>
            <a:ext cx="2555776" cy="576064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Отрасль права 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55776" y="908720"/>
            <a:ext cx="6588224" cy="576064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Общественные отношения 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484784"/>
            <a:ext cx="2555776" cy="576064"/>
          </a:xfrm>
          <a:prstGeom prst="rect">
            <a:avLst/>
          </a:prstGeom>
          <a:solidFill>
            <a:srgbClr val="9966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Семейное </a:t>
            </a:r>
            <a:endParaRPr lang="ru-RU" sz="21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55776" y="1489012"/>
            <a:ext cx="6588224" cy="571836"/>
          </a:xfrm>
          <a:prstGeom prst="rect">
            <a:avLst/>
          </a:prstGeom>
          <a:solidFill>
            <a:srgbClr val="AE983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Брачно-семейные отношения</a:t>
            </a:r>
            <a:r>
              <a:rPr lang="ru-RU" sz="2100" dirty="0" smtClean="0"/>
              <a:t> </a:t>
            </a:r>
            <a:endParaRPr lang="ru-RU" sz="21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2060848"/>
            <a:ext cx="2555776" cy="576064"/>
          </a:xfrm>
          <a:prstGeom prst="rect">
            <a:avLst/>
          </a:prstGeom>
          <a:solidFill>
            <a:srgbClr val="808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Финансовое </a:t>
            </a:r>
            <a:endParaRPr lang="ru-RU" sz="21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2636912"/>
            <a:ext cx="2555776" cy="792088"/>
          </a:xfrm>
          <a:prstGeom prst="rect">
            <a:avLst/>
          </a:prstGeom>
          <a:solidFill>
            <a:srgbClr val="9966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Земельное</a:t>
            </a:r>
            <a:endParaRPr lang="ru-RU" sz="21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55776" y="2060848"/>
            <a:ext cx="6588224" cy="576064"/>
          </a:xfrm>
          <a:prstGeom prst="rect">
            <a:avLst/>
          </a:prstGeom>
          <a:solidFill>
            <a:srgbClr val="CC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Отношения в сфере финансовой деятельности </a:t>
            </a:r>
            <a:endParaRPr lang="ru-RU" sz="21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555776" y="3430738"/>
            <a:ext cx="6588224" cy="1078382"/>
          </a:xfrm>
          <a:prstGeom prst="rect">
            <a:avLst/>
          </a:prstGeom>
          <a:solidFill>
            <a:srgbClr val="CC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Устанавливает, какое общественно опасное поведение является преступным и какое наказание за его совершение применяется </a:t>
            </a:r>
            <a:endParaRPr lang="ru-RU" sz="21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555776" y="2636912"/>
            <a:ext cx="6588224" cy="792088"/>
          </a:xfrm>
          <a:prstGeom prst="rect">
            <a:avLst/>
          </a:prstGeom>
          <a:solidFill>
            <a:srgbClr val="AE983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Отношения в области использования и охраны земли, ее недр, вод, лесов </a:t>
            </a:r>
            <a:endParaRPr lang="ru-RU" sz="21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344" y="3429000"/>
            <a:ext cx="2545432" cy="1080120"/>
          </a:xfrm>
          <a:prstGeom prst="rect">
            <a:avLst/>
          </a:prstGeom>
          <a:solidFill>
            <a:srgbClr val="808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Уголовное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0344" y="4509120"/>
            <a:ext cx="2545432" cy="792088"/>
          </a:xfrm>
          <a:prstGeom prst="rect">
            <a:avLst/>
          </a:prstGeom>
          <a:solidFill>
            <a:srgbClr val="9966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Уголовно-процессуальное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55776" y="4509120"/>
            <a:ext cx="6588224" cy="792088"/>
          </a:xfrm>
          <a:prstGeom prst="rect">
            <a:avLst/>
          </a:prstGeom>
          <a:solidFill>
            <a:srgbClr val="AE983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Порядок производства по уголовным делам</a:t>
            </a:r>
            <a:endParaRPr lang="ru-RU" sz="21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0344" y="5301208"/>
            <a:ext cx="2545432" cy="1368152"/>
          </a:xfrm>
          <a:prstGeom prst="rect">
            <a:avLst/>
          </a:prstGeom>
          <a:solidFill>
            <a:srgbClr val="808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Уголовно-исполнительное (исправительно-трудовое) </a:t>
            </a:r>
            <a:endParaRPr lang="ru-RU" sz="21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555776" y="5301208"/>
            <a:ext cx="6588224" cy="1368152"/>
          </a:xfrm>
          <a:prstGeom prst="rect">
            <a:avLst/>
          </a:prstGeom>
          <a:solidFill>
            <a:srgbClr val="CC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 smtClean="0"/>
              <a:t>Отношения, складывающиеся при исполнении мер уголовного наказания и связанные с исправительно-трудовым воздействием </a:t>
            </a:r>
            <a:endParaRPr lang="ru-RU" sz="2100" b="1" dirty="0"/>
          </a:p>
        </p:txBody>
      </p:sp>
    </p:spTree>
    <p:extLst>
      <p:ext uri="{BB962C8B-B14F-4D97-AF65-F5344CB8AC3E}">
        <p14:creationId xmlns:p14="http://schemas.microsoft.com/office/powerpoint/2010/main" xmlns="" val="14978383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Система права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027584"/>
            <a:ext cx="2330573" cy="914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Отрасли права 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538973" y="1043855"/>
            <a:ext cx="1921459" cy="914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Нормы права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 rot="10800000" flipH="1" flipV="1">
            <a:off x="3419872" y="1027583"/>
            <a:ext cx="2411760" cy="9144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Институты права 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2636912"/>
            <a:ext cx="1763688" cy="914400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Материаль-ное</a:t>
            </a:r>
            <a:r>
              <a:rPr lang="ru-RU" sz="2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право </a:t>
            </a:r>
            <a:endParaRPr lang="ru-RU" sz="2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85262" y="2636912"/>
            <a:ext cx="2248370" cy="914400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Законы РФ </a:t>
            </a:r>
            <a:endParaRPr lang="ru-RU" sz="2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889956" y="2636912"/>
            <a:ext cx="1889956" cy="914400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Процессуаль-ное</a:t>
            </a:r>
            <a:r>
              <a:rPr lang="ru-RU" sz="22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право </a:t>
            </a:r>
            <a:endParaRPr lang="ru-RU" sz="2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44208" y="2636912"/>
            <a:ext cx="2699792" cy="914400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Подзаконные акты </a:t>
            </a:r>
            <a:endParaRPr lang="ru-RU" sz="2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1115616" y="1941983"/>
            <a:ext cx="0" cy="694929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411760" y="1941983"/>
            <a:ext cx="0" cy="694929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5220072" y="1958255"/>
            <a:ext cx="1318902" cy="67865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0" idx="0"/>
          </p:cNvCxnSpPr>
          <p:nvPr/>
        </p:nvCxnSpPr>
        <p:spPr>
          <a:xfrm>
            <a:off x="7794104" y="1958255"/>
            <a:ext cx="0" cy="67865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endCxn id="6" idx="3"/>
          </p:cNvCxnSpPr>
          <p:nvPr/>
        </p:nvCxnSpPr>
        <p:spPr>
          <a:xfrm flipH="1" flipV="1">
            <a:off x="5831632" y="1484783"/>
            <a:ext cx="707342" cy="1627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6" idx="1"/>
            <a:endCxn id="4" idx="3"/>
          </p:cNvCxnSpPr>
          <p:nvPr/>
        </p:nvCxnSpPr>
        <p:spPr>
          <a:xfrm flipH="1">
            <a:off x="2942133" y="1484783"/>
            <a:ext cx="477739" cy="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0" y="3645024"/>
            <a:ext cx="1763688" cy="2232248"/>
          </a:xfrm>
          <a:prstGeom prst="rect">
            <a:avLst/>
          </a:prstGeom>
          <a:solidFill>
            <a:srgbClr val="003366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/>
              <a:t>Регулирует определен-</a:t>
            </a:r>
            <a:r>
              <a:rPr lang="ru-RU" sz="2200" b="1" dirty="0" err="1" smtClean="0"/>
              <a:t>ную</a:t>
            </a:r>
            <a:r>
              <a:rPr lang="ru-RU" sz="2200" b="1" dirty="0" smtClean="0"/>
              <a:t> сферу обществен-</a:t>
            </a:r>
            <a:r>
              <a:rPr lang="ru-RU" sz="2200" b="1" dirty="0" err="1" smtClean="0"/>
              <a:t>ных</a:t>
            </a:r>
            <a:r>
              <a:rPr lang="ru-RU" sz="2200" b="1" dirty="0" smtClean="0"/>
              <a:t> отношений </a:t>
            </a:r>
            <a:endParaRPr lang="ru-RU" sz="2200" b="1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1889956" y="3645024"/>
            <a:ext cx="1889956" cy="2232248"/>
          </a:xfrm>
          <a:prstGeom prst="rect">
            <a:avLst/>
          </a:prstGeom>
          <a:solidFill>
            <a:srgbClr val="003366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err="1" smtClean="0"/>
              <a:t>Устанавли-вает</a:t>
            </a:r>
            <a:r>
              <a:rPr lang="ru-RU" sz="2200" b="1" dirty="0" smtClean="0"/>
              <a:t> процедуру применения норм  права </a:t>
            </a:r>
            <a:endParaRPr lang="ru-RU" sz="2200" b="1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3989558" y="3645024"/>
            <a:ext cx="2244073" cy="2592288"/>
          </a:xfrm>
          <a:prstGeom prst="rect">
            <a:avLst/>
          </a:prstGeom>
          <a:solidFill>
            <a:srgbClr val="003366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sz="2000" b="1" dirty="0" smtClean="0"/>
              <a:t>Конституция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b="1" dirty="0" smtClean="0"/>
              <a:t>Федеральные конституционные законы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b="1" dirty="0" smtClean="0"/>
              <a:t>Федеральные законы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b="1" dirty="0" smtClean="0"/>
              <a:t>Законы субъектов РФ </a:t>
            </a:r>
            <a:endParaRPr lang="ru-RU" sz="2000" b="1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444208" y="3645024"/>
            <a:ext cx="2699792" cy="3212976"/>
          </a:xfrm>
          <a:prstGeom prst="rect">
            <a:avLst/>
          </a:prstGeom>
          <a:solidFill>
            <a:srgbClr val="003366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sz="2000" b="1" dirty="0" smtClean="0"/>
              <a:t>указы Президента РФ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b="1" dirty="0" smtClean="0"/>
              <a:t>постановления Правительства РФ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b="1" dirty="0" smtClean="0"/>
              <a:t>подзаконные акты федеральных органов власти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b="1" dirty="0" smtClean="0"/>
              <a:t>местные подзаконные акты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b="1" dirty="0" smtClean="0"/>
              <a:t>локальные акты  </a:t>
            </a:r>
            <a:endParaRPr lang="ru-RU" sz="2000" b="1" dirty="0"/>
          </a:p>
        </p:txBody>
      </p:sp>
      <p:cxnSp>
        <p:nvCxnSpPr>
          <p:cNvPr id="38" name="Прямая со стрелкой 37"/>
          <p:cNvCxnSpPr>
            <a:stCxn id="4" idx="0"/>
          </p:cNvCxnSpPr>
          <p:nvPr/>
        </p:nvCxnSpPr>
        <p:spPr>
          <a:xfrm flipH="1" flipV="1">
            <a:off x="1776846" y="620688"/>
            <a:ext cx="1" cy="406896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7291094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4653136"/>
            <a:ext cx="7812360" cy="2204864"/>
          </a:xfrm>
          <a:prstGeom prst="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Формы (источники) права – это установленные государством официальные способы внешнего выражения и закрепления норм права, придания им общеобязательного значения.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88640"/>
            <a:ext cx="3888432" cy="4082752"/>
          </a:xfrm>
          <a:prstGeom prst="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Институт права – это комплекс правовых норм, являющихся специфической частью отрасли права и регулирующих сегмент определенного вида общественных отношений. 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652120" y="188640"/>
            <a:ext cx="3312368" cy="4082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/>
              <a:t>Например, конституционное право включает в себя институт гражданства, институт избирательного права, институт президентства и др.; гражданское право включает в себя институт собственности, купли-продажи, дарения, наследования и др.</a:t>
            </a:r>
            <a:endParaRPr lang="ru-RU" sz="2200" dirty="0"/>
          </a:p>
        </p:txBody>
      </p:sp>
      <p:sp>
        <p:nvSpPr>
          <p:cNvPr id="7" name="Стрелка вправо 6"/>
          <p:cNvSpPr/>
          <p:nvPr/>
        </p:nvSpPr>
        <p:spPr>
          <a:xfrm flipV="1">
            <a:off x="4067944" y="1988840"/>
            <a:ext cx="1584176" cy="504055"/>
          </a:xfrm>
          <a:prstGeom prst="rightArrow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812360" y="4653135"/>
            <a:ext cx="1331640" cy="2204865"/>
          </a:xfrm>
          <a:prstGeom prst="rect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FF0000"/>
                </a:solidFill>
              </a:rPr>
              <a:t>!</a:t>
            </a:r>
            <a:endParaRPr lang="ru-RU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96284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91264" cy="692696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Источники права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/>
          <a:lstStyle/>
          <a:p>
            <a:pPr marL="36576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836712"/>
            <a:ext cx="2627784" cy="648072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Источник права 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27784" y="836712"/>
            <a:ext cx="6516216" cy="648072"/>
          </a:xfrm>
          <a:prstGeom prst="rect">
            <a:avLst/>
          </a:prstGeom>
          <a:solidFill>
            <a:srgbClr val="3333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Сущность 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627784" y="1484784"/>
            <a:ext cx="6516216" cy="1080120"/>
          </a:xfrm>
          <a:prstGeom prst="rect">
            <a:avLst/>
          </a:prstGeom>
          <a:solidFill>
            <a:srgbClr val="CC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Исторически выработанное обществом правило поведения, которое признано государством и гарантировано его принудительной силой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716" y="2564904"/>
            <a:ext cx="2599068" cy="136815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Юридический прецедент 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(судебный и административный)</a:t>
            </a:r>
            <a:endParaRPr lang="ru-RU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27784" y="2564904"/>
            <a:ext cx="6516216" cy="1368152"/>
          </a:xfrm>
          <a:prstGeom prst="rect">
            <a:avLst/>
          </a:prstGeom>
          <a:solidFill>
            <a:srgbClr val="9966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Решение суда или административных органов государства по конкретному делу, которое становится образцом, обязательным при рассмотрении последующих аналогичных дел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344" y="1484784"/>
            <a:ext cx="2617440" cy="1080120"/>
          </a:xfrm>
          <a:prstGeom prst="rect">
            <a:avLst/>
          </a:prstGeom>
          <a:solidFill>
            <a:srgbClr val="339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Правовой обычай</a:t>
            </a:r>
            <a:endParaRPr lang="ru-RU" sz="2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716" y="3933055"/>
            <a:ext cx="2599068" cy="1296145"/>
          </a:xfrm>
          <a:prstGeom prst="rect">
            <a:avLst/>
          </a:prstGeom>
          <a:solidFill>
            <a:srgbClr val="3399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Нормативный договор (соглашение, договоренность)</a:t>
            </a:r>
            <a:endParaRPr lang="ru-RU" sz="2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10800000" flipH="1" flipV="1">
            <a:off x="2627782" y="3933054"/>
            <a:ext cx="6516217" cy="1296146"/>
          </a:xfrm>
          <a:prstGeom prst="rect">
            <a:avLst/>
          </a:prstGeom>
          <a:solidFill>
            <a:srgbClr val="CC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Совместный юридический акт, содержащий нормы права и выражающий взаимные изъявления воли нескольких договаривающихся субъектов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716" y="5229201"/>
            <a:ext cx="2599066" cy="13681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Нормативный правовой акт</a:t>
            </a:r>
            <a:r>
              <a:rPr lang="ru-RU" sz="2000" b="1" dirty="0" smtClean="0"/>
              <a:t> </a:t>
            </a:r>
            <a:endParaRPr lang="ru-RU" sz="2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627783" y="5229200"/>
            <a:ext cx="6516215" cy="1368151"/>
          </a:xfrm>
          <a:prstGeom prst="rect">
            <a:avLst/>
          </a:prstGeom>
          <a:solidFill>
            <a:srgbClr val="9966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Акт компетентного государственного органа или акт, принятый путем референдума, содержащий в себе нормы права и установленные рамки их действия 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95840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464</TotalTime>
  <Words>1002</Words>
  <Application>Microsoft Office PowerPoint</Application>
  <PresentationFormat>Экран (4:3)</PresentationFormat>
  <Paragraphs>156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Апекс</vt:lpstr>
      <vt:lpstr>Система российского права</vt:lpstr>
      <vt:lpstr>Слайд 2</vt:lpstr>
      <vt:lpstr>Признаки системы права</vt:lpstr>
      <vt:lpstr>Слайд 4</vt:lpstr>
      <vt:lpstr>Слайд 5</vt:lpstr>
      <vt:lpstr>Слайд 6</vt:lpstr>
      <vt:lpstr>Система права</vt:lpstr>
      <vt:lpstr>Слайд 8</vt:lpstr>
      <vt:lpstr>Источники права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российского права</dc:title>
  <dc:creator>USER</dc:creator>
  <cp:lastModifiedBy>Анастасия</cp:lastModifiedBy>
  <cp:revision>36</cp:revision>
  <dcterms:created xsi:type="dcterms:W3CDTF">2015-07-06T13:35:16Z</dcterms:created>
  <dcterms:modified xsi:type="dcterms:W3CDTF">2017-02-13T19:29:54Z</dcterms:modified>
</cp:coreProperties>
</file>