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Для перемещения страницы щёлкните мышью</a:t>
            </a: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57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8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9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54C8F6CF-39D3-4562-BF1D-B9464C128E2A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669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45B49E1-5E53-4472-8E93-AE5C1F01F7B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928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F449089-EE98-4695-B03C-9F3D84014D5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26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611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AAF75F1-DA46-488E-8D1A-C939DA713B8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38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170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E0310E-3DBA-410B-902A-538CF2FA7E6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28B363-D296-44BD-A5CE-A11DD01098D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5DEB27-1A7F-4857-BD83-83D4B0BDB36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A789E5D-2A68-4950-BAA1-A37B19B0BB8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4921288-B6A9-4734-9A0F-CBEBC75CBF9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DF479E9-C2DD-4261-BFF4-04FDBFFAAFE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F1706A-F4E4-450C-92E2-3BD7312A45E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A2A9D5B-5779-4EBB-8F18-8E4EF244117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3EA7707-14C0-46EA-A415-87298B905B1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94FAEC-064F-4608-BE1B-790A7298AE2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95E05E2-8A1E-474D-B18B-E0D3AA4CD41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9E48445-96C5-497E-9BD5-B99CEF5AD5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27"/>
          <p:cNvSpPr/>
          <p:nvPr/>
        </p:nvSpPr>
        <p:spPr>
          <a:xfrm>
            <a:off x="0" y="366840"/>
            <a:ext cx="1219176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Прямоугольник 28"/>
          <p:cNvSpPr/>
          <p:nvPr/>
        </p:nvSpPr>
        <p:spPr>
          <a:xfrm>
            <a:off x="0" y="0"/>
            <a:ext cx="1219176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48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Прямоугольник 29"/>
          <p:cNvSpPr/>
          <p:nvPr/>
        </p:nvSpPr>
        <p:spPr>
          <a:xfrm>
            <a:off x="0" y="308160"/>
            <a:ext cx="1219176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Прямоугольник 30"/>
          <p:cNvSpPr/>
          <p:nvPr/>
        </p:nvSpPr>
        <p:spPr>
          <a:xfrm flipV="1">
            <a:off x="7213680" y="360000"/>
            <a:ext cx="497808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Прямоугольник 31"/>
          <p:cNvSpPr/>
          <p:nvPr/>
        </p:nvSpPr>
        <p:spPr>
          <a:xfrm flipV="1">
            <a:off x="7213680" y="439200"/>
            <a:ext cx="497808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Скругленный прямоугольник 32"/>
          <p:cNvSpPr/>
          <p:nvPr/>
        </p:nvSpPr>
        <p:spPr>
          <a:xfrm>
            <a:off x="7209720" y="497520"/>
            <a:ext cx="4083840" cy="2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48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Скругленный прямоугольник 33"/>
          <p:cNvSpPr/>
          <p:nvPr/>
        </p:nvSpPr>
        <p:spPr>
          <a:xfrm>
            <a:off x="9831600" y="588960"/>
            <a:ext cx="2133360" cy="3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48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Прямоугольник 34"/>
          <p:cNvSpPr/>
          <p:nvPr/>
        </p:nvSpPr>
        <p:spPr>
          <a:xfrm>
            <a:off x="12113280" y="-2160"/>
            <a:ext cx="7632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Прямоугольник 35"/>
          <p:cNvSpPr/>
          <p:nvPr/>
        </p:nvSpPr>
        <p:spPr>
          <a:xfrm>
            <a:off x="12059280" y="-2160"/>
            <a:ext cx="3636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Прямоугольник 36"/>
          <p:cNvSpPr/>
          <p:nvPr/>
        </p:nvSpPr>
        <p:spPr>
          <a:xfrm>
            <a:off x="12034080" y="-2160"/>
            <a:ext cx="1188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48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Прямоугольник 37"/>
          <p:cNvSpPr/>
          <p:nvPr/>
        </p:nvSpPr>
        <p:spPr>
          <a:xfrm>
            <a:off x="11967120" y="-2160"/>
            <a:ext cx="3636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48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Прямоугольник 38"/>
          <p:cNvSpPr/>
          <p:nvPr/>
        </p:nvSpPr>
        <p:spPr>
          <a:xfrm>
            <a:off x="11887560" y="360"/>
            <a:ext cx="7272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48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Прямоугольник 39"/>
          <p:cNvSpPr/>
          <p:nvPr/>
        </p:nvSpPr>
        <p:spPr>
          <a:xfrm>
            <a:off x="11831400" y="360"/>
            <a:ext cx="11880" cy="58500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48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PlaceHolder 1"/>
          <p:cNvSpPr>
            <a:spLocks noGrp="1"/>
          </p:cNvSpPr>
          <p:nvPr>
            <p:ph type="dt" idx="1"/>
          </p:nvPr>
        </p:nvSpPr>
        <p:spPr>
          <a:xfrm>
            <a:off x="8782200" y="612720"/>
            <a:ext cx="12758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800" b="0" strike="noStrike" spc="-1">
                <a:solidFill>
                  <a:srgbClr val="438086"/>
                </a:solidFill>
                <a:latin typeface="Georg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438086"/>
                </a:solidFill>
                <a:latin typeface="Georgia"/>
              </a:rPr>
              <a:t>&lt;дата/время&gt;</a:t>
            </a:r>
            <a:endParaRPr lang="ru-RU" sz="800" b="0" strike="noStrike" spc="-1"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ftr" idx="2"/>
          </p:nvPr>
        </p:nvSpPr>
        <p:spPr>
          <a:xfrm>
            <a:off x="7010280" y="612720"/>
            <a:ext cx="176760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sldNum" idx="3"/>
          </p:nvPr>
        </p:nvSpPr>
        <p:spPr>
          <a:xfrm>
            <a:off x="10899720" y="2160"/>
            <a:ext cx="101556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r">
              <a:lnSpc>
                <a:spcPct val="100000"/>
              </a:lnSpc>
              <a:buNone/>
              <a:defRPr lang="ru-RU" sz="1800" b="0" strike="noStrike" spc="-1">
                <a:solidFill>
                  <a:srgbClr val="FFFFFF"/>
                </a:solidFill>
                <a:latin typeface="Georgi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0804BB3-3156-4E68-8C5D-D988FFE48D64}" type="slidenum">
              <a:rPr lang="ru-RU" sz="1800" b="0" strike="noStrike" spc="-1">
                <a:solidFill>
                  <a:srgbClr val="FFFFFF"/>
                </a:solidFill>
                <a:latin typeface="Georgia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Для правки текста заглавия щёлкните мышью</a:t>
            </a:r>
          </a:p>
        </p:txBody>
      </p:sp>
      <p:sp>
        <p:nvSpPr>
          <p:cNvPr id="1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dsoo.ru/Primernaya_rabochaya_programma_osnovnogo_obschego_obrazovaniya_predmeta_Rodnaya_literatura_russkaya_.htm" TargetMode="External"/><Relationship Id="rId3" Type="http://schemas.openxmlformats.org/officeDocument/2006/relationships/hyperlink" Target="https://edsoo.ru/download/343?hash=5753c92e5553f8a731f1d7e69323e9ca" TargetMode="External"/><Relationship Id="rId7" Type="http://schemas.openxmlformats.org/officeDocument/2006/relationships/hyperlink" Target="https://edsoo.ru/download/835?hash=8c6711fb80a327fbe6784b912fd7c0ab" TargetMode="External"/><Relationship Id="rId2" Type="http://schemas.openxmlformats.org/officeDocument/2006/relationships/hyperlink" Target="https://edsoo.ru/Primernaya_rabochaya_programma_osnovnogo_obschego_obrazovaniya_predmeta_Russkij_yazik_proekt_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soo.ru/Primernaya_rabochaya_programma_osnovnogo_obschego_obrazovaniya_predmeta_Literatura_proekt_.htm" TargetMode="External"/><Relationship Id="rId5" Type="http://schemas.openxmlformats.org/officeDocument/2006/relationships/hyperlink" Target="https://edsoo.ru/download/340?hash=e1d520b1ead12cb4c568916557113939" TargetMode="External"/><Relationship Id="rId4" Type="http://schemas.openxmlformats.org/officeDocument/2006/relationships/hyperlink" Target="https://edsoo.ru/Primernaya_rabochaya_programma_osnovnogo_obschego_obrazovaniya_predmeta_Rodnoi_yazik_russkii_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.edu.ru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osmetod.ru/metodicheskoe-prostranstvo/uchebni-den-v-muzee/metod-materialy/dist-ob-u-d-m.html" TargetMode="External"/><Relationship Id="rId2" Type="http://schemas.openxmlformats.org/officeDocument/2006/relationships/hyperlink" Target="https://mosmetod.ru/metodicheskoe-prostranstvo/shkola-dlya-vsekh/metodicheskie-materialy/dist-ob-obuch-s-oop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osmetod.ru/centr/dist-obr-instr-po-razr-uch-zan.html" TargetMode="External"/><Relationship Id="rId4" Type="http://schemas.openxmlformats.org/officeDocument/2006/relationships/hyperlink" Target="https://mosmetod.ru/metodicheskoe-prostranstvo/uchebni-den-v-muzee/metod-materialy/dist-ob-b-ch-u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5718" y="1325560"/>
            <a:ext cx="877551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pc="-1" dirty="0">
                <a:solidFill>
                  <a:srgbClr val="C00000"/>
                </a:solidFill>
                <a:latin typeface="Lato"/>
              </a:rPr>
              <a:t>ОБНОВЛЕННЫЕ ФЕДЕРАЛЬНЫЕ ГОСУДАРСТВЕННЫЕ ОБРАЗОВАТЕЛЬНЫЕ СТАНДАРТЫ НОО И </a:t>
            </a:r>
            <a:r>
              <a:rPr lang="ru-RU" sz="3200" b="1" spc="-1" dirty="0" smtClean="0">
                <a:solidFill>
                  <a:srgbClr val="C00000"/>
                </a:solidFill>
                <a:latin typeface="Lato"/>
              </a:rPr>
              <a:t>ООО</a:t>
            </a:r>
            <a:endParaRPr lang="ru-RU" b="1" spc="-1" dirty="0" smtClean="0">
              <a:solidFill>
                <a:srgbClr val="C00000"/>
              </a:solidFill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endParaRPr lang="ru-RU" spc="-1" dirty="0"/>
          </a:p>
          <a:p>
            <a:pPr algn="ctr">
              <a:lnSpc>
                <a:spcPct val="100000"/>
              </a:lnSpc>
              <a:buNone/>
            </a:pPr>
            <a:r>
              <a:rPr lang="ru-RU" sz="2800" b="1" spc="-1" dirty="0">
                <a:solidFill>
                  <a:srgbClr val="0000FF"/>
                </a:solidFill>
                <a:latin typeface="Lato"/>
              </a:rPr>
              <a:t>ОБЗОР КЛЮЧЕВЫХ ИЗМЕНЕНИЙ И НОВЫХ ВОЗМОЖНОСТЕЙ</a:t>
            </a:r>
            <a:endParaRPr lang="ru-RU" sz="2800" spc="-1" dirty="0"/>
          </a:p>
        </p:txBody>
      </p:sp>
      <p:sp>
        <p:nvSpPr>
          <p:cNvPr id="3" name="TextBox 2"/>
          <p:cNvSpPr txBox="1"/>
          <p:nvPr/>
        </p:nvSpPr>
        <p:spPr>
          <a:xfrm>
            <a:off x="7929350" y="5568287"/>
            <a:ext cx="363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Тухикян</a:t>
            </a:r>
            <a:r>
              <a:rPr lang="ru-RU" b="1" dirty="0" smtClean="0">
                <a:solidFill>
                  <a:srgbClr val="002060"/>
                </a:solidFill>
              </a:rPr>
              <a:t> О.Г., заместитель директора по НМР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6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1"/>
          <p:cNvSpPr/>
          <p:nvPr/>
        </p:nvSpPr>
        <p:spPr>
          <a:xfrm>
            <a:off x="431280" y="580320"/>
            <a:ext cx="609552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2060"/>
                </a:solidFill>
                <a:latin typeface="Georgia"/>
              </a:rPr>
              <a:t>Ключевая педагогическая задача: создание условий, инициирующих действие обучающегося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7" name="Прямоугольник 2"/>
          <p:cNvSpPr/>
          <p:nvPr/>
        </p:nvSpPr>
        <p:spPr>
          <a:xfrm>
            <a:off x="464400" y="2044440"/>
            <a:ext cx="6555240" cy="341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002060"/>
                </a:solidFill>
                <a:latin typeface="Georgia"/>
              </a:rPr>
              <a:t>Системно-деятельностный подход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Личностные результаты (ценности и мотивация)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Ориентация на формирование системы ценности и мотивов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Метапредметные результаты («</a:t>
            </a:r>
            <a:r>
              <a:rPr lang="en-US" sz="1800" b="1" strike="noStrike" spc="-1">
                <a:solidFill>
                  <a:srgbClr val="000000"/>
                </a:solidFill>
                <a:latin typeface="Georgia"/>
              </a:rPr>
              <a:t>soft skills»)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Три группы УУД: познавательные, коммуникативные и регулятивные действия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Предметные результаты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Конкретизация и систематизация предметных результатов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8" name="Прямоугольник 3"/>
          <p:cNvSpPr/>
          <p:nvPr/>
        </p:nvSpPr>
        <p:spPr>
          <a:xfrm>
            <a:off x="7385400" y="488880"/>
            <a:ext cx="4248000" cy="612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Формулировки личностных результатов: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«ценностное отношение к…»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«уважительное отношение к…»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«интерес к…»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-----------------------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Формулировки метапредметных результатов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«находить…»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«выявлять…»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«устанавливать..»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«выбирать…»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-----------------------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Формулировки предметных результатов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«осознавать…»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«понимать…»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«владеть…»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«использовать…»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«приобретение опыта…»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0000"/>
                </a:solidFill>
                <a:latin typeface="Georgia"/>
              </a:rPr>
              <a:t>Конкретизированы по годам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1"/>
          <p:cNvSpPr/>
          <p:nvPr/>
        </p:nvSpPr>
        <p:spPr>
          <a:xfrm>
            <a:off x="504720" y="538920"/>
            <a:ext cx="10999800" cy="641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 startAt="3"/>
            </a:pPr>
            <a:r>
              <a:rPr lang="ru-RU" sz="1600" b="1" strike="noStrike" spc="-1">
                <a:solidFill>
                  <a:srgbClr val="4A474B"/>
                </a:solidFill>
                <a:latin typeface="Lato"/>
              </a:rPr>
              <a:t>Метапредметные и личностные результаты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Обновленные ФГОС, как и прежде, требуют системно-деятельностного подхода. Они конкретно определяют требования к личностным и метапредметным образовательным результатам. Если в старых стандартах эти результаты были просто перечислены, то в новых они описаны по группам. </a:t>
            </a:r>
            <a:r>
              <a:rPr lang="ru-RU" sz="1600" b="1" strike="noStrike" spc="-1">
                <a:solidFill>
                  <a:srgbClr val="4A474B"/>
                </a:solidFill>
                <a:latin typeface="Lato"/>
              </a:rPr>
              <a:t>Личностные</a:t>
            </a: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 результаты группируются по направлениям воспитания: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• гражданско-патриотическое;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• духовно-нравственное;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• эстетическое;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• физическое воспитание, формирование культуры здоровья и эмоционального благополучия;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• трудовое;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• экологическое;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• ценность научного познания.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4A474B"/>
                </a:solidFill>
                <a:latin typeface="Lato"/>
              </a:rPr>
              <a:t>Метапредметные</a:t>
            </a: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 результаты группируются по видам универсальных учебных действий: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• овладение универсальными учебными познавательными действиями – базовые логические, базовые исследовательские, работа с информацией;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• овладение универсальными учебными коммуникативными действиями – общение, совместная деятельность;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• овладение универсальными учебными регулятивными действиями – самоорганизация, самоконтроль.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4A474B"/>
                </a:solidFill>
                <a:latin typeface="Lato"/>
              </a:rPr>
              <a:t>В прежних ФГОС (2009 и 2010 годов) личностные и метапредметные результаты описывались обобщенно. А в новых – каждое из УУД содержит критерии их сформированности. Например, один из критериев, по которому нужно будет оценивать сформированность регулятивного УУД «Самоорганизация», – это умение ученика выявлять проблемы для решения в жизненных и учебных ситуациях. Теперь с таким подробным и конкретным описанием планируемых результатов педагогам будет проще организовывать на уроках систему формирующего оценивания.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UserX\Desktop\Opera Снимок_2022-03-30_223013_education.apkpro.ru.png"/>
          <p:cNvPicPr/>
          <p:nvPr/>
        </p:nvPicPr>
        <p:blipFill>
          <a:blip r:embed="rId2"/>
          <a:stretch/>
        </p:blipFill>
        <p:spPr>
          <a:xfrm>
            <a:off x="-83160" y="0"/>
            <a:ext cx="12346560" cy="67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1"/>
          <p:cNvSpPr/>
          <p:nvPr/>
        </p:nvSpPr>
        <p:spPr>
          <a:xfrm>
            <a:off x="956520" y="769680"/>
            <a:ext cx="10072080" cy="493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Georgia"/>
              </a:rPr>
              <a:t>Личностные результаты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2060"/>
                </a:solidFill>
                <a:latin typeface="Georgia"/>
              </a:rPr>
              <a:t>Личностные результаты освоения рабочей программы по литературе для основного общего образования достигаются в единстве учебной и воспитательной деятельности в соответствии с традиционными российскими социокультурными и духовно-нравственными ценностями, отражёнными в произведениях русской литературы</a:t>
            </a: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, принятыми в обществе правилами и нормами поведения и способствуют процессам самопознания, самовоспитания и саморазвития, формирования внутренней позиции личности.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2060"/>
                </a:solidFill>
                <a:latin typeface="Georgia"/>
              </a:rPr>
              <a:t>Личностные результаты освоения рабочей программы по литературе для основного общего образования должны отражать готовность обучающихся руководствоваться системой позитивных ценностных ориентаций и расширение опыта деятельности на её основе и в процессе реализации основных направлений воспитательной деятельности….</a:t>
            </a: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1"/>
          <p:cNvSpPr/>
          <p:nvPr/>
        </p:nvSpPr>
        <p:spPr>
          <a:xfrm>
            <a:off x="661320" y="905040"/>
            <a:ext cx="10494000" cy="493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Georgia"/>
              </a:rPr>
              <a:t>Гражданское воспитание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- готовность к выполнению обязанностей гражданина и реализации его прав, уважение прав, свобод и законных интересов других людей; активное участие в жизни семьи, образовательной организации, местного сообщества, родного края, страны, </a:t>
            </a:r>
            <a:r>
              <a:rPr lang="ru-RU" sz="2000" b="1" strike="noStrike" spc="-1">
                <a:solidFill>
                  <a:srgbClr val="002060"/>
                </a:solidFill>
                <a:latin typeface="Georgia"/>
              </a:rPr>
              <a:t>в том числе в сопоставлении с ситуациями, отражёнными в литературных произведениях;</a:t>
            </a: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 неприятие любых форм экстремизма, дискриминации; понимание роли различных социальных институтов в жизни человека; представление об основных правах, свободах и обязанностях гражданина, социальных нормах и правилах межличностных отношений в поликультурном и многоконфессиональном обществе, </a:t>
            </a:r>
            <a:r>
              <a:rPr lang="ru-RU" sz="2000" b="1" strike="noStrike" spc="-1">
                <a:solidFill>
                  <a:srgbClr val="002060"/>
                </a:solidFill>
                <a:latin typeface="Georgia"/>
              </a:rPr>
              <a:t>в том числе с опорой на примеры из литературы; </a:t>
            </a: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представление о способах противодействия коррупции;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- готовность к разнообразной совместной деятельности, стремление к взаимопониманию и взаимопомощи, в том числе с опорой на примеры из литературы; активное участие в школьном самоуправлении; готовность к участию в гуманитарной деятельности (волонтерство; помощь людям, нуждающимся в ней)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1"/>
          <p:cNvSpPr/>
          <p:nvPr/>
        </p:nvSpPr>
        <p:spPr>
          <a:xfrm>
            <a:off x="562680" y="1356480"/>
            <a:ext cx="11051280" cy="435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 algn="ctr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 startAt="6"/>
            </a:pPr>
            <a:r>
              <a:rPr lang="ru-RU" sz="2800" b="1" strike="noStrike" spc="-1">
                <a:solidFill>
                  <a:srgbClr val="4A474B"/>
                </a:solidFill>
                <a:latin typeface="Lato"/>
              </a:rPr>
              <a:t>Рабочие программы педагогов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4A474B"/>
                </a:solidFill>
                <a:latin typeface="Lato"/>
              </a:rPr>
              <a:t>Рабочие программы учебных предметов, учебных курсов, курсов внеурочной деятельности и учебных модулей нужно формировать с учетом рабочей программы воспитания. Тематическое планирование рабочих программ теперь должно включать возможность использования ЭОР и ЦОР по каждой теме. Кроме того, в рабочих программах внеурочной деятельности нужно указывать формы проведения занятий.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1"/>
          <p:cNvSpPr/>
          <p:nvPr/>
        </p:nvSpPr>
        <p:spPr>
          <a:xfrm>
            <a:off x="1195920" y="676440"/>
            <a:ext cx="9579600" cy="155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2060"/>
                </a:solidFill>
                <a:latin typeface="Georgia"/>
              </a:rPr>
              <a:t>Рабочие программы учебных предметов, курсов, внеурочной деятельности, учебных модулей должны формироваться с учетом Концепции и рабочей программы воспитания.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5" name="Прямоугольник 3"/>
          <p:cNvSpPr/>
          <p:nvPr/>
        </p:nvSpPr>
        <p:spPr>
          <a:xfrm>
            <a:off x="682560" y="2535480"/>
            <a:ext cx="10585440" cy="22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Сегодня требования к программам стали едиными.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1.Примерная программа даст возможность учителю разработать собственную рабочую программу или воспользоваться уже готовой (взять её из реестра) с внесением необходимых дополнений.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2.Может воспользоваться разработанными Примерными программами </a:t>
            </a:r>
            <a:r>
              <a:rPr lang="ru-RU" sz="2400" b="0" u="sng" strike="noStrike" spc="-1">
                <a:solidFill>
                  <a:srgbClr val="000000"/>
                </a:solidFill>
                <a:uFillTx/>
                <a:latin typeface="Georgia"/>
              </a:rPr>
              <a:t>не внося в них изменения.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6" name="Прямоугольник 4"/>
          <p:cNvSpPr/>
          <p:nvPr/>
        </p:nvSpPr>
        <p:spPr>
          <a:xfrm>
            <a:off x="1251000" y="5133240"/>
            <a:ext cx="94546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800" b="1" strike="noStrike" spc="-1">
                <a:solidFill>
                  <a:srgbClr val="002060"/>
                </a:solidFill>
                <a:latin typeface="Georgia"/>
              </a:rPr>
              <a:t>https://edsoo.ru/Primernie_rabochie_progra.htm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1"/>
          <p:cNvSpPr/>
          <p:nvPr/>
        </p:nvSpPr>
        <p:spPr>
          <a:xfrm>
            <a:off x="858240" y="1266480"/>
            <a:ext cx="10240920" cy="392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Примерные рабочие программы основного общего образования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u="sng" strike="noStrike" spc="-1">
                <a:solidFill>
                  <a:srgbClr val="67AFBD"/>
                </a:solidFill>
                <a:uFillTx/>
                <a:latin typeface="Georgia"/>
                <a:hlinkClick r:id="rId2"/>
              </a:rPr>
              <a:t>Примерная рабочая программа основного общего образования предмета «Русский язык»</a:t>
            </a:r>
            <a:r>
              <a:rPr lang="ru-RU" sz="2800" b="0" u="sng" strike="noStrike" cap="all" spc="-1">
                <a:solidFill>
                  <a:srgbClr val="67AFBD"/>
                </a:solidFill>
                <a:uFillTx/>
                <a:latin typeface="Georgia"/>
                <a:hlinkClick r:id="rId3"/>
              </a:rPr>
              <a:t>PDF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u="sng" strike="noStrike" spc="-1">
                <a:solidFill>
                  <a:srgbClr val="67AFBD"/>
                </a:solidFill>
                <a:uFillTx/>
                <a:latin typeface="Georgia"/>
                <a:hlinkClick r:id="rId4"/>
              </a:rPr>
              <a:t>Примерная рабочая программа основного общего образования предмета «Родной язык (русский)»</a:t>
            </a:r>
            <a:r>
              <a:rPr lang="ru-RU" sz="2800" b="0" u="sng" strike="noStrike" cap="all" spc="-1">
                <a:solidFill>
                  <a:srgbClr val="67AFBD"/>
                </a:solidFill>
                <a:uFillTx/>
                <a:latin typeface="Georgia"/>
                <a:hlinkClick r:id="rId5"/>
              </a:rPr>
              <a:t>PDF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u="sng" strike="noStrike" spc="-1">
                <a:solidFill>
                  <a:srgbClr val="67AFBD"/>
                </a:solidFill>
                <a:uFillTx/>
                <a:latin typeface="Georgia"/>
                <a:hlinkClick r:id="rId6"/>
              </a:rPr>
              <a:t>Примерная рабочая программа основного общего образования предмета «Литература»</a:t>
            </a:r>
            <a:r>
              <a:rPr lang="ru-RU" sz="2800" b="0" u="sng" strike="noStrike" cap="all" spc="-1">
                <a:solidFill>
                  <a:srgbClr val="67AFBD"/>
                </a:solidFill>
                <a:uFillTx/>
                <a:latin typeface="Georgia"/>
                <a:hlinkClick r:id="rId7"/>
              </a:rPr>
              <a:t>PDF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u="sng" strike="noStrike" spc="-1">
                <a:solidFill>
                  <a:srgbClr val="67AFBD"/>
                </a:solidFill>
                <a:uFillTx/>
                <a:latin typeface="Georgia"/>
                <a:hlinkClick r:id="rId8"/>
              </a:rPr>
              <a:t>Примерная рабочая программа основного общего образования предмета «Родная литература (русская)»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1027080" y="767520"/>
            <a:ext cx="7286760" cy="5042160"/>
          </a:xfrm>
          <a:prstGeom prst="rect">
            <a:avLst/>
          </a:prstGeom>
          <a:ln w="9525">
            <a:noFill/>
          </a:ln>
        </p:spPr>
      </p:pic>
      <p:sp>
        <p:nvSpPr>
          <p:cNvPr id="89" name="Прямоугольник 2"/>
          <p:cNvSpPr/>
          <p:nvPr/>
        </p:nvSpPr>
        <p:spPr>
          <a:xfrm>
            <a:off x="6093360" y="5973480"/>
            <a:ext cx="577116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00" b="1" strike="noStrike" spc="-1">
                <a:solidFill>
                  <a:srgbClr val="002060"/>
                </a:solidFill>
                <a:latin typeface="Georgia"/>
              </a:rPr>
              <a:t>https://edsoo.ru/constructor/ 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2"/>
          <a:stretch/>
        </p:blipFill>
        <p:spPr>
          <a:xfrm>
            <a:off x="1337400" y="730800"/>
            <a:ext cx="9989640" cy="56156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1"/>
          <p:cNvSpPr/>
          <p:nvPr/>
        </p:nvSpPr>
        <p:spPr>
          <a:xfrm>
            <a:off x="928440" y="1194840"/>
            <a:ext cx="1015668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ФГОС – это федеральные государственные     образовательные стандарты. Они представляют собой совокупность требований к программам образования.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1" name="Прямоугольник 2"/>
          <p:cNvSpPr/>
          <p:nvPr/>
        </p:nvSpPr>
        <p:spPr>
          <a:xfrm>
            <a:off x="689400" y="3156840"/>
            <a:ext cx="10859760" cy="22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Основными задачами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ФГОС являются создание 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Arial"/>
              </a:rPr>
              <a:t>единого  образовательного пространства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по всей Российской Федерации и обеспечение 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Arial"/>
              </a:rPr>
              <a:t>преемственности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образовательных программ начального общего, основного общего и среднего общего образования.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/>
          <p:nvPr/>
        </p:nvPicPr>
        <p:blipFill>
          <a:blip r:embed="rId2"/>
          <a:stretch/>
        </p:blipFill>
        <p:spPr>
          <a:xfrm>
            <a:off x="968040" y="1080000"/>
            <a:ext cx="10371960" cy="47354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1"/>
          <p:cNvSpPr/>
          <p:nvPr/>
        </p:nvSpPr>
        <p:spPr>
          <a:xfrm>
            <a:off x="844200" y="1027080"/>
            <a:ext cx="994536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Сколько контрольных работ должно быть</a:t>
            </a:r>
            <a:r>
              <a:rPr lang="en-US" sz="1800" b="0" strike="noStrike" spc="-1">
                <a:solidFill>
                  <a:srgbClr val="000000"/>
                </a:solidFill>
                <a:latin typeface="Georgia"/>
              </a:rPr>
              <a:t>?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Согласно методическим рекомендациям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Приложение к письму  Минпросвещения России от 06.08.2021 </a:t>
            </a:r>
            <a:r>
              <a:rPr lang="en-US" sz="1800" b="0" strike="noStrike" spc="-1">
                <a:solidFill>
                  <a:srgbClr val="000000"/>
                </a:solidFill>
                <a:latin typeface="Georgia"/>
              </a:rPr>
              <a:t>N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 СК – 228/03 письму Рособрнадзора от 01.08.2021 </a:t>
            </a:r>
            <a:r>
              <a:rPr lang="en-US" sz="1800" b="0" strike="noStrike" spc="-1">
                <a:solidFill>
                  <a:srgbClr val="000000"/>
                </a:solidFill>
                <a:latin typeface="Georgia"/>
              </a:rPr>
              <a:t>N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01 -169/08-01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93" name="Прямоугольник 2"/>
          <p:cNvSpPr/>
          <p:nvPr/>
        </p:nvSpPr>
        <p:spPr>
          <a:xfrm>
            <a:off x="783720" y="3218040"/>
            <a:ext cx="1091628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1.1. Понятие оценочных процедур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В настоящих рекомендациях рассматриваются контрольные, проверочные и диагностические работы, которые выполняются всеми обучающимися в классе одновременно и длительность которых составляет не менее тридцати минут. Все перечисленные виды работ называются оценочными процедурами.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1"/>
          <p:cNvSpPr/>
          <p:nvPr/>
        </p:nvSpPr>
        <p:spPr>
          <a:xfrm>
            <a:off x="487800" y="898920"/>
            <a:ext cx="11422440" cy="530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2.1. В целях упорядочивания системы оценочных процедур, проводимых в общеобразовательной организации (далее - ОО), рекомендуется: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а) проводить оценочные процедуры по каждому учебному предмету в одной параллели классов не чаще 1 раза в 2,5 недели. При этом объем учебного времени, затрачиваемого на проведение оценочных процедур, не должен превышать 10% от всего объема учебного времени, отводимого на изучение данного учебного предмета в данной параллели в текущем учебном году;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б) не проводить оценочные процедуры на первом и последнем уроках, за исключением учебных предметов, по которым проводится не более 1 урока в неделю, причем этот урок является первым или последним в расписании;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в) не проводить для обучающихся одного класса более одной оценочной процедуры в день;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д) при проведении оценочной процедуры учитывать необходимость реализации в рамках учебного процесса таких этапов, как проверка работ обучающихся, формирование массива результатов оценочной процедуры, анализ результатов учителем, разбор ошибок, допущенных обучающимися при выполнении работы, отработка выявленных проблем, при необходимости - повторение и закрепление материала;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Эффективным способом планирования работы, позволяющим минимизировать нагрузку обучающихся, является составление единого для ОО графика проведения оценочных процедур (далее - график) с учетом учебных периодов, принятых в ОО (четверть, триместр и т.д.), а также перечня учебных предметов.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1"/>
          <p:cNvSpPr/>
          <p:nvPr/>
        </p:nvSpPr>
        <p:spPr>
          <a:xfrm>
            <a:off x="887400" y="1121400"/>
            <a:ext cx="10550520" cy="48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 startAt="8"/>
            </a:pPr>
            <a:r>
              <a:rPr lang="ru-RU" sz="2400" b="1" strike="noStrike" spc="-1">
                <a:solidFill>
                  <a:srgbClr val="4A474B"/>
                </a:solidFill>
                <a:latin typeface="Lato"/>
              </a:rPr>
              <a:t>Программа формирования универсальных учебных действий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4A474B"/>
                </a:solidFill>
                <a:latin typeface="Lato"/>
              </a:rPr>
              <a:t>По обновленному ФГОС ООО нужно разрабатывать программу формирования УУД, а не программу развития УУД, как это было раньше. То есть теперь программа имеет одинаковое название на уровнях НОО и ООО: «Программа формирования универсальных учебных действий у обучающихся». Требований к программе формирования УУД стало меньше. Для уровня ООО прописали, что теперь нужно формировать у учеников знания и навыки в области финансовой грамотности и устойчивого развития общества.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4A474B"/>
                </a:solidFill>
                <a:latin typeface="Lato"/>
              </a:rPr>
              <a:t>Для ООО прописали, что теперь нужно формировать у учеников знания и навыки в области финансовой грамотности и устойчивого развития общества (п. 32.2 ФГОС ООО).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/>
          <p:cNvPicPr/>
          <p:nvPr/>
        </p:nvPicPr>
        <p:blipFill>
          <a:blip r:embed="rId2"/>
          <a:stretch/>
        </p:blipFill>
        <p:spPr>
          <a:xfrm>
            <a:off x="-19440" y="140400"/>
            <a:ext cx="12211200" cy="621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/>
          <p:cNvPicPr/>
          <p:nvPr/>
        </p:nvPicPr>
        <p:blipFill>
          <a:blip r:embed="rId3"/>
          <a:stretch/>
        </p:blipFill>
        <p:spPr>
          <a:xfrm>
            <a:off x="-212040" y="88920"/>
            <a:ext cx="12403440" cy="6768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/>
          <p:cNvPicPr/>
          <p:nvPr/>
        </p:nvPicPr>
        <p:blipFill>
          <a:blip r:embed="rId3"/>
          <a:stretch/>
        </p:blipFill>
        <p:spPr>
          <a:xfrm>
            <a:off x="0" y="-74880"/>
            <a:ext cx="12191760" cy="7034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287160" cy="700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3"/>
          <p:cNvPicPr/>
          <p:nvPr/>
        </p:nvPicPr>
        <p:blipFill>
          <a:blip r:embed="rId2"/>
          <a:stretch/>
        </p:blipFill>
        <p:spPr>
          <a:xfrm>
            <a:off x="-183960" y="141120"/>
            <a:ext cx="12315240" cy="6716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рямоугольник 1"/>
          <p:cNvSpPr/>
          <p:nvPr/>
        </p:nvSpPr>
        <p:spPr>
          <a:xfrm>
            <a:off x="888480" y="1340280"/>
            <a:ext cx="9790920" cy="43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 algn="ctr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 startAt="9"/>
            </a:pPr>
            <a:r>
              <a:rPr lang="ru-RU" sz="2000" b="0" strike="noStrike" spc="-1">
                <a:solidFill>
                  <a:srgbClr val="4A474B"/>
                </a:solidFill>
                <a:latin typeface="Lato"/>
              </a:rPr>
              <a:t> </a:t>
            </a:r>
            <a:r>
              <a:rPr lang="ru-RU" sz="2000" b="1" strike="noStrike" spc="-1">
                <a:solidFill>
                  <a:srgbClr val="4A474B"/>
                </a:solidFill>
                <a:latin typeface="Lato"/>
              </a:rPr>
              <a:t>Предметные области и предметы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4A474B"/>
                </a:solidFill>
                <a:latin typeface="Lato"/>
              </a:rPr>
              <a:t>В предметной области «Математика и информатика» появился учебный предмет «Математика». В него входят учебные курсы «Алгебра», «Геометрия» и «Вероятность и статистика». Также изменили структуру предметной области «Общественно-научные предметы». Теперь учебный предмет «История» включает учебные курсы «История России» и «Всеобщая история». В предметную область «ОРКСЭ» и «ОДНКНР» входят учебные модули по основам православной, исламской, буддистской, иудейской культур, религиозных культур народов России, светской этике. Родители могут выбрать любой модуль. Свое решение им понадобится оформить письменно – подготовить заявление (п. 32.1 ФГОС НОО, п. 33.1 ФГОС ООО). Форма такого заявления не утверждена, школа вправе разработать шаблон самостоятельно.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1"/>
          <p:cNvSpPr/>
          <p:nvPr/>
        </p:nvSpPr>
        <p:spPr>
          <a:xfrm>
            <a:off x="1000800" y="4364640"/>
            <a:ext cx="11190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IBM Plex San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3" name="Прямоугольник 2"/>
          <p:cNvSpPr/>
          <p:nvPr/>
        </p:nvSpPr>
        <p:spPr>
          <a:xfrm>
            <a:off x="2335320" y="658080"/>
            <a:ext cx="766656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2060"/>
                </a:solidFill>
                <a:latin typeface="Times New Roman"/>
              </a:rPr>
              <a:t>Нормативные документы:</a:t>
            </a:r>
            <a:r>
              <a:rPr sz="3200"/>
              <a:t/>
            </a:r>
            <a:br>
              <a:rPr sz="3200"/>
            </a:br>
            <a:endParaRPr lang="ru-RU" sz="3200" b="0" strike="noStrike" spc="-1">
              <a:latin typeface="Arial"/>
            </a:endParaRPr>
          </a:p>
        </p:txBody>
      </p:sp>
      <p:sp>
        <p:nvSpPr>
          <p:cNvPr id="64" name="Прямоугольник 3"/>
          <p:cNvSpPr/>
          <p:nvPr/>
        </p:nvSpPr>
        <p:spPr>
          <a:xfrm>
            <a:off x="773640" y="1772640"/>
            <a:ext cx="10564560" cy="292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Приказ министерства просвещения Российской Федерации от 31 мая 2021 г. № 286 «Об утверждении федерального государственного образовательного стандарта начального общего образования»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strike="noStrike" spc="-1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Приказ министерства просвещения Российской Федерации от 31 мая 2021 г. № 287 «Об утверждении федерального государственного образовательного стандарта основного общего образования».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 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1"/>
          <p:cNvSpPr/>
          <p:nvPr/>
        </p:nvSpPr>
        <p:spPr>
          <a:xfrm>
            <a:off x="532440" y="1185120"/>
            <a:ext cx="10986120" cy="411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 algn="ctr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 startAt="11"/>
            </a:pPr>
            <a:r>
              <a:rPr lang="ru-RU" sz="2400" b="1" strike="noStrike" spc="-1">
                <a:solidFill>
                  <a:srgbClr val="4A474B"/>
                </a:solidFill>
                <a:latin typeface="Lato"/>
              </a:rPr>
              <a:t>Особенности обучения детей с ОВЗ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4A474B"/>
                </a:solidFill>
                <a:latin typeface="Lato"/>
              </a:rPr>
              <a:t>В разделе «Общие положения» указали, что ФГОС НОО не нужно применять для обучения детей с ОВЗ и интеллектуальными нарушениями. Адаптированные программы на уровне ООО разрабатывают на основе нового ФГОС ООО. Для этого в него внесли вариации предметов. Например, для глухих и слабослышащих можно не включать в программу музыку. При этом для всех детей с ОВЗ вместо физкультуры надо внести адаптивную физкультуру. Если школа увеличивает срок освоения адаптированной программы до шести лет, то объем аудиторных часов не может превышать 6018.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1"/>
          <p:cNvSpPr/>
          <p:nvPr/>
        </p:nvSpPr>
        <p:spPr>
          <a:xfrm>
            <a:off x="647280" y="1123560"/>
            <a:ext cx="10592640" cy="466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4A474B"/>
                </a:solidFill>
                <a:latin typeface="Lato"/>
              </a:rPr>
              <a:t>12.Изучение родного и второго иностранного языка на уровне ООО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4A474B"/>
                </a:solidFill>
                <a:latin typeface="Lato"/>
              </a:rPr>
              <a:t>Теперь изучение родного и второго иностранного языка можно организовать, если для этого есть условия в школе ( Для Организаций, в которых языком образования является русский язык, изучение родного языка и родной литературы из числа языков народов Российской Федерации, государственных языков республик Российской Федерации осуществляется при наличии возможностей Организации и по заявлению родителей (законных представителей) несовершеннолетних обучающихся пункт 32.1 ФГОС НОО, пункт 33.1 ФГОС ООО).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4A474B"/>
                </a:solidFill>
                <a:latin typeface="Lato"/>
              </a:rPr>
              <a:t>Изучение второго иностранного языка из перечня, предлагаемого Организацией, осуществляется по заявлению обучающихся, родителей (законных представителей) несовершеннолетних обучающихся и при наличии в Организации необходимых условий – п.33.1. ФГОС ООО.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4A474B"/>
                </a:solidFill>
                <a:latin typeface="Lato"/>
              </a:rPr>
              <a:t>При этом также надо получить заявления родителей. Если ранее в школе не получали таких заявлений, нужно будет их собрать (п.33.1. ФГОС ООО).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"/>
          <p:cNvSpPr/>
          <p:nvPr/>
        </p:nvSpPr>
        <p:spPr>
          <a:xfrm>
            <a:off x="360000" y="1080000"/>
            <a:ext cx="11160000" cy="447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 algn="ctr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 startAt="12"/>
            </a:pPr>
            <a:r>
              <a:rPr lang="ru-RU" sz="2400" b="1" strike="noStrike" spc="-1">
                <a:solidFill>
                  <a:srgbClr val="4A474B"/>
                </a:solidFill>
                <a:latin typeface="Lato"/>
              </a:rPr>
              <a:t>Использование электронных средств обучения, дистанционных технологий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4A474B"/>
                </a:solidFill>
                <a:latin typeface="Lato"/>
              </a:rPr>
              <a:t>Старый ФГОС 2009 и 2010 годов таких требований не устанавливал. Теперь обновленный ФГОС фиксирует право школы применять различные образовательные технологии. Это нововведение поможет школе обосновать перед родителями использование, например, электронного обучения и дистанционных образовательных технологий. При этом, если школьники учатся с использованием дистанционных технологий, школа должна обеспечить их индивидуальным авторизованным доступом ко всем ресурсам. И доступ должен быть как на территории школы, так и за ее пределами.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рямоугольник 1"/>
          <p:cNvSpPr/>
          <p:nvPr/>
        </p:nvSpPr>
        <p:spPr>
          <a:xfrm>
            <a:off x="464040" y="566280"/>
            <a:ext cx="11000880" cy="530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http://school-collection.edu.ru/ Единая коллекция Цифровых Образовательных Ресурсов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http://wimdow.edu.ru Информационная система "Единое окно доступа к образовательным ресурсам«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http://www.ict.edu.ru/ Информационно-коммуникационные технологии в образовании http://fcior.edu.ru Федеральный центр информационно-образовательных ресурсов http://www.ndce.edu.ru/ Каталог учебных изданий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http://www.akademkniga.ru/ Издательство Академкнига/учебник http://www.openclass.ru Сетевые образовательные сообщества Открытый класс http://www.childfest.ru/ Российский детский Интернет Фестиваль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www.fipi.ru Федеральный институт педагогических измерений»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www.proshkolu.ru Бесплатный школьный портал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u="sng" strike="noStrike" spc="-1">
                <a:solidFill>
                  <a:srgbClr val="67AFBD"/>
                </a:solidFill>
                <a:uFillTx/>
                <a:latin typeface="Georgia"/>
                <a:hlinkClick r:id="rId2"/>
              </a:rPr>
              <a:t>http://www.en.edu.ru/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Естественно-научный образовательный портал www.1september.ru Издательский дом «Первое сентября»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http://www.openet.edu.ru/ Российский портал открытого образования http://www.pedsovet.org Всероссийский интернет-педсовет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http://www.rubricon.com Рубикон: Энциклопедии, словари, справочники http://www.ug.ru/ Учительская газета http://it-n.ru/ Сеть творческих учителей http://www.letopisi.ru/ Летописи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http://www.museum.ru Портал «Музеи России»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www.openworld/school Журнал «Начальная школа» и т.д.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6" name="TextBox 2"/>
          <p:cNvSpPr/>
          <p:nvPr/>
        </p:nvSpPr>
        <p:spPr>
          <a:xfrm>
            <a:off x="3673080" y="6021000"/>
            <a:ext cx="5161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2060"/>
                </a:solidFill>
                <a:latin typeface="Georgia"/>
              </a:rPr>
              <a:t>Ютуба нет в списке разрешённых ЭОР!!!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"/>
          <p:cNvSpPr/>
          <p:nvPr/>
        </p:nvSpPr>
        <p:spPr>
          <a:xfrm>
            <a:off x="867600" y="782280"/>
            <a:ext cx="9978480" cy="530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Материалы для организации дистанционного обучения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В этом разделе размещены ссылки на видеоматериалы, которые могут быть использованы для организации учебных занятий по программам начального и основного общего образования в дистанционном режиме по следующим предметам: математика, алгебра, геометрия, русский язык, литература, литературное чтение, окружающий мир, биология, физика, химия, география, английский язык, немецкий язык, информатика, история, обществознание, право, физическая культура, технология, ОБЖ, ИЗО, музыка.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Все предлагаемые видеоматериалы находятся в открытом доступе в Библиотеке Московской электронной школы, на сайте Российской электронной школы и других образовательных интернет-ресурсах и содержат краткий разбор тем уроков с 1 по 9 класс.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Начальное общее образование (1–4 классы):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Основное общее образование (5–9 классы):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Среднее общее образование (10–11 классы):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u="sng" strike="noStrike" spc="-1">
                <a:solidFill>
                  <a:srgbClr val="67AFBD"/>
                </a:solidFill>
                <a:uFillTx/>
                <a:latin typeface="Georgia"/>
                <a:hlinkClick r:id="rId2"/>
              </a:rPr>
              <a:t>Материалы для обучающихся с особыми образовательными потребностями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Образовательные проекты: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u="sng" strike="noStrike" spc="-1">
                <a:solidFill>
                  <a:srgbClr val="67AFBD"/>
                </a:solidFill>
                <a:uFillTx/>
                <a:latin typeface="Georgia"/>
                <a:hlinkClick r:id="rId3"/>
              </a:rPr>
              <a:t>«Учебный день в музее»</a:t>
            </a:r>
            <a:r>
              <a:rPr sz="1800"/>
              <a:t/>
            </a:r>
            <a:br>
              <a:rPr sz="1800"/>
            </a:br>
            <a:r>
              <a:rPr lang="ru-RU" sz="1800" b="0" u="sng" strike="noStrike" spc="-1">
                <a:solidFill>
                  <a:srgbClr val="67AFBD"/>
                </a:solidFill>
                <a:uFillTx/>
                <a:latin typeface="Georgia"/>
                <a:hlinkClick r:id="rId4"/>
              </a:rPr>
              <a:t>«Больше, чем урок»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 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u="sng" strike="noStrike" spc="-1">
                <a:solidFill>
                  <a:srgbClr val="67AFBD"/>
                </a:solidFill>
                <a:uFillTx/>
                <a:latin typeface="Georgia"/>
                <a:hlinkClick r:id="rId5"/>
              </a:rPr>
              <a:t>Инструкции по разработке учебных занятий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 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 1"/>
          <p:cNvSpPr/>
          <p:nvPr/>
        </p:nvSpPr>
        <p:spPr>
          <a:xfrm>
            <a:off x="750600" y="680040"/>
            <a:ext cx="103582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 startAt="13"/>
            </a:pPr>
            <a:r>
              <a:rPr lang="ru-RU" sz="1800" b="1" strike="noStrike" spc="-1">
                <a:solidFill>
                  <a:srgbClr val="4A474B"/>
                </a:solidFill>
                <a:latin typeface="Lato"/>
              </a:rPr>
              <a:t>Деление учеников на группы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4A474B"/>
                </a:solidFill>
                <a:latin typeface="Lato"/>
              </a:rPr>
              <a:t>Зафиксировали, что образовательную деятельность можно организовать при помощи деления на группы. При этом учебный процесс в группах можно строить </a:t>
            </a:r>
            <a:r>
              <a:rPr lang="ru-RU" sz="1800" b="0" u="sng" strike="noStrike" spc="-1">
                <a:solidFill>
                  <a:srgbClr val="4A474B"/>
                </a:solidFill>
                <a:uFillTx/>
                <a:latin typeface="Lato"/>
              </a:rPr>
              <a:t>по-разному</a:t>
            </a:r>
            <a:r>
              <a:rPr lang="ru-RU" sz="1800" b="0" strike="noStrike" spc="-1">
                <a:solidFill>
                  <a:srgbClr val="4A474B"/>
                </a:solidFill>
                <a:latin typeface="Lato"/>
              </a:rPr>
              <a:t>: с учетом успеваемости, образовательных потребностей и интересов, целей ( ФГОС НОО, ФГОС ООО)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9" name="Прямоугольник 2"/>
          <p:cNvSpPr/>
          <p:nvPr/>
        </p:nvSpPr>
        <p:spPr>
          <a:xfrm>
            <a:off x="750600" y="2401560"/>
            <a:ext cx="1035828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 startAt="14"/>
            </a:pPr>
            <a:r>
              <a:rPr lang="ru-RU" sz="1800" b="1" strike="noStrike" spc="-1">
                <a:solidFill>
                  <a:srgbClr val="4A474B"/>
                </a:solidFill>
                <a:latin typeface="Lato"/>
              </a:rPr>
              <a:t>Информационно-образовательная среда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4A474B"/>
                </a:solidFill>
                <a:latin typeface="Lato"/>
              </a:rPr>
              <a:t>Зафиксировали, что доступ к информационно-образовательной среде должен быть у каждого ученика и родителя или законного представителя в течение всего периода обучения (п.34.3 ФГОС НОО, п. 35.3 ФГОС ООО)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0" name="Прямоугольник 3"/>
          <p:cNvSpPr/>
          <p:nvPr/>
        </p:nvSpPr>
        <p:spPr>
          <a:xfrm>
            <a:off x="750600" y="4123440"/>
            <a:ext cx="1054944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 startAt="15"/>
            </a:pPr>
            <a:r>
              <a:rPr lang="ru-RU" sz="1800" b="1" strike="noStrike" spc="-1">
                <a:solidFill>
                  <a:srgbClr val="4A474B"/>
                </a:solidFill>
                <a:latin typeface="Lato"/>
              </a:rPr>
              <a:t>Оснащение кабинетов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4A474B"/>
                </a:solidFill>
                <a:latin typeface="Lato"/>
              </a:rPr>
              <a:t>Обновленные ФГОС ООО устанавливают требования к оснащению кабинетов по отдельным предметным областям. В частности, кабинеты естественнонаучного цикла нужно оборудовать комплектами специального лабораторного оборудования (п.36.3 ФГОС ООО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"/>
          <p:cNvSpPr/>
          <p:nvPr/>
        </p:nvSpPr>
        <p:spPr>
          <a:xfrm>
            <a:off x="491400" y="547560"/>
            <a:ext cx="1045368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 startAt="16"/>
            </a:pPr>
            <a:r>
              <a:rPr lang="ru-RU" sz="1800" b="1" strike="noStrike" spc="-1">
                <a:solidFill>
                  <a:srgbClr val="4A474B"/>
                </a:solidFill>
                <a:latin typeface="Lato"/>
              </a:rPr>
              <a:t>Обеспечение учебниками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4A474B"/>
                </a:solidFill>
                <a:latin typeface="Lato"/>
              </a:rPr>
              <a:t>Школа обязана обеспечить каждого ученика минимум одним экземпляром учебника в печатном виде, дополнительно можно предоставить электронную версию (п. 36.1 ФГОС НОО, п. 37.3 ФГОС ООО)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2" name="Прямоугольник 2"/>
          <p:cNvSpPr/>
          <p:nvPr/>
        </p:nvSpPr>
        <p:spPr>
          <a:xfrm>
            <a:off x="491400" y="1935720"/>
            <a:ext cx="1045368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 startAt="17"/>
            </a:pPr>
            <a:r>
              <a:rPr lang="ru-RU" sz="1800" b="1" strike="noStrike" spc="-1">
                <a:solidFill>
                  <a:srgbClr val="4A474B"/>
                </a:solidFill>
                <a:latin typeface="Lato"/>
              </a:rPr>
              <a:t>Психолого-педагогические условия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4A474B"/>
                </a:solidFill>
                <a:latin typeface="Lato"/>
              </a:rPr>
              <a:t>В обновленных ФГОС акцентировали внимание на социально-психологической адаптации к условиям школы. Также расписали порядок, по которому следует проводить психолого-педагогическое сопровождение участников образовательных отношений (п. 37 ФГОС НОО, п. 38 ФГОС ООО)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3" name="Прямоугольник 3"/>
          <p:cNvSpPr/>
          <p:nvPr/>
        </p:nvSpPr>
        <p:spPr>
          <a:xfrm>
            <a:off x="491400" y="3767760"/>
            <a:ext cx="1045368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 startAt="18"/>
            </a:pPr>
            <a:r>
              <a:rPr lang="ru-RU" sz="1800" b="1" strike="noStrike" spc="-1">
                <a:solidFill>
                  <a:srgbClr val="4A474B"/>
                </a:solidFill>
                <a:latin typeface="Lato"/>
              </a:rPr>
              <a:t>Повышение квалификации педагогов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u="sng" strike="noStrike" spc="-1">
                <a:solidFill>
                  <a:srgbClr val="4A474B"/>
                </a:solidFill>
                <a:uFillTx/>
                <a:latin typeface="Lato"/>
              </a:rPr>
              <a:t>Исключили норму</a:t>
            </a:r>
            <a:r>
              <a:rPr lang="ru-RU" sz="1800" b="0" strike="noStrike" spc="-1">
                <a:solidFill>
                  <a:srgbClr val="4A474B"/>
                </a:solidFill>
                <a:latin typeface="Lato"/>
              </a:rPr>
              <a:t>, по которой педагоги должны повышать квалификацию не реже, чем раз в три года. В Законе об образовании ФЗ-273 эта норма по-прежнему закреплена, что педагог вправе проходить дополнительное профессиональное образование раз в три года и обязан систематически повышать квалификацию. Но теперь нет указания, как часто он должен это делать (п. 38.2 ФГОС НОО, п. 39.2 ФГОС ООО)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"/>
          <p:cNvSpPr/>
          <p:nvPr/>
        </p:nvSpPr>
        <p:spPr>
          <a:xfrm>
            <a:off x="3941280" y="866880"/>
            <a:ext cx="42807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2060"/>
                </a:solidFill>
                <a:latin typeface="Times New Roman"/>
              </a:rPr>
              <a:t>Ключевое отличие обновлённых ФГОС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5" name="Прямоугольник 2"/>
          <p:cNvSpPr/>
          <p:nvPr/>
        </p:nvSpPr>
        <p:spPr>
          <a:xfrm>
            <a:off x="1069200" y="1557720"/>
            <a:ext cx="9987840" cy="393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Функциональная грамотность.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  ФГОС третьего поколения определяет функциональную грамотность как способность решать учебные задачи и жизненные ситуации на основе сформированных предметных, метапредметных и универсальных способов деятельности. Ученики должны понимать, как изучаемые предметы помогают найти профессию и место в жизни.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Единство обучения и воспитания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   Новый ФГОС делает акцент на тесном взаимодействии и единстве учебной и воспитательной деятельности в русле достижения личностных результатов освоения программы.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   Уточнены направления воспитания: гражданско-патриотическое, духовно-нравственное, эстетическое, физическое, экологическое воспитание и ценности научного познания. При этом каждый пункт конкретизирован, и становится понятно, что в него входит.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Исключение второго иностранного языка из обязательных предметов.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  Второй иностранный язык перестал быть обязательным. Его судьба решается с учетом мнения родителей и возможности школы.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/>
          <p:cNvPicPr/>
          <p:nvPr/>
        </p:nvPicPr>
        <p:blipFill>
          <a:blip r:embed="rId3"/>
          <a:stretch/>
        </p:blipFill>
        <p:spPr>
          <a:xfrm>
            <a:off x="955344" y="1091820"/>
            <a:ext cx="9771798" cy="529533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/>
          <p:nvPr/>
        </p:nvPicPr>
        <p:blipFill>
          <a:blip r:embed="rId2"/>
          <a:stretch/>
        </p:blipFill>
        <p:spPr>
          <a:xfrm>
            <a:off x="-111960" y="0"/>
            <a:ext cx="12214440" cy="6751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1"/>
          <p:cNvSpPr/>
          <p:nvPr/>
        </p:nvSpPr>
        <p:spPr>
          <a:xfrm>
            <a:off x="325800" y="785880"/>
            <a:ext cx="5960520" cy="9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ts val="3345"/>
              </a:lnSpc>
              <a:buNone/>
            </a:pPr>
            <a:r>
              <a:rPr lang="ru-RU" sz="2800" b="1" strike="noStrike" spc="26">
                <a:solidFill>
                  <a:srgbClr val="7030A0"/>
                </a:solidFill>
                <a:latin typeface="Times New Roman"/>
              </a:rPr>
              <a:t>Суть:</a:t>
            </a:r>
            <a:r>
              <a:rPr lang="ru-RU" sz="2800" b="1" strike="noStrike" spc="38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800" b="1" strike="noStrike" spc="35">
                <a:solidFill>
                  <a:srgbClr val="7030A0"/>
                </a:solidFill>
                <a:latin typeface="Times New Roman"/>
              </a:rPr>
              <a:t>вступил</a:t>
            </a:r>
            <a:r>
              <a:rPr lang="ru-RU" sz="2800" b="1" strike="noStrike" spc="-52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800" b="1" strike="noStrike" spc="-1">
                <a:solidFill>
                  <a:srgbClr val="7030A0"/>
                </a:solidFill>
                <a:latin typeface="Times New Roman"/>
              </a:rPr>
              <a:t>в</a:t>
            </a:r>
            <a:r>
              <a:rPr lang="ru-RU" sz="2800" b="1" strike="noStrike" spc="38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800" b="1" strike="noStrike" spc="35">
                <a:solidFill>
                  <a:srgbClr val="7030A0"/>
                </a:solidFill>
                <a:latin typeface="Times New Roman"/>
              </a:rPr>
              <a:t>силу</a:t>
            </a:r>
            <a:r>
              <a:rPr lang="ru-RU" sz="2800" b="1" strike="noStrike" spc="-15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800" b="1" strike="noStrike" spc="12">
                <a:solidFill>
                  <a:srgbClr val="7030A0"/>
                </a:solidFill>
                <a:latin typeface="Times New Roman"/>
              </a:rPr>
              <a:t>еще </a:t>
            </a:r>
            <a:r>
              <a:rPr lang="ru-RU" sz="2800" b="1" strike="noStrike" spc="46">
                <a:solidFill>
                  <a:srgbClr val="7030A0"/>
                </a:solidFill>
                <a:latin typeface="Times New Roman"/>
              </a:rPr>
              <a:t>один</a:t>
            </a:r>
            <a:r>
              <a:rPr lang="ru-RU" sz="2800" b="1" strike="noStrike" spc="-1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800" b="1" strike="noStrike" spc="228">
                <a:solidFill>
                  <a:srgbClr val="7030A0"/>
                </a:solidFill>
                <a:latin typeface="Times New Roman"/>
              </a:rPr>
              <a:t>ФГОС</a:t>
            </a:r>
            <a:r>
              <a:rPr lang="ru-RU" sz="2800" b="1" strike="noStrike" spc="-202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800" b="1" strike="noStrike" spc="77">
                <a:solidFill>
                  <a:srgbClr val="7030A0"/>
                </a:solidFill>
                <a:latin typeface="Times New Roman"/>
              </a:rPr>
              <a:t>НОО.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66" name="Прямоугольник 2"/>
          <p:cNvSpPr/>
          <p:nvPr/>
        </p:nvSpPr>
        <p:spPr>
          <a:xfrm>
            <a:off x="534600" y="2063880"/>
            <a:ext cx="5584680" cy="163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ts val="3345"/>
              </a:lnSpc>
              <a:buNone/>
            </a:pPr>
            <a:r>
              <a:rPr lang="ru-RU" sz="2400" b="1" i="1" strike="noStrike" spc="21">
                <a:solidFill>
                  <a:srgbClr val="FF0000"/>
                </a:solidFill>
                <a:latin typeface="Times New Roman"/>
              </a:rPr>
              <a:t>Задачи: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 с</a:t>
            </a:r>
            <a:r>
              <a:rPr lang="ru-RU" sz="2400" b="1" i="1" strike="noStrike" spc="9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2022/23 </a:t>
            </a:r>
            <a:r>
              <a:rPr lang="ru-RU" sz="2400" b="1" i="1" strike="noStrike" spc="21">
                <a:solidFill>
                  <a:srgbClr val="FF0000"/>
                </a:solidFill>
                <a:latin typeface="Times New Roman"/>
              </a:rPr>
              <a:t>уч.</a:t>
            </a:r>
            <a:r>
              <a:rPr lang="ru-RU" sz="2400" b="1" i="1" strike="noStrike" spc="-18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208">
                <a:solidFill>
                  <a:srgbClr val="FF0000"/>
                </a:solidFill>
                <a:latin typeface="Times New Roman"/>
              </a:rPr>
              <a:t>г.</a:t>
            </a:r>
            <a:r>
              <a:rPr lang="ru-RU" sz="2400" b="1" i="1" strike="noStrike" spc="21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29">
                <a:solidFill>
                  <a:srgbClr val="FF0000"/>
                </a:solidFill>
                <a:latin typeface="Times New Roman"/>
              </a:rPr>
              <a:t>обучать</a:t>
            </a:r>
            <a:r>
              <a:rPr lang="ru-RU" sz="2400" b="1" i="1" strike="noStrike" spc="-2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15">
                <a:solidFill>
                  <a:srgbClr val="FF0000"/>
                </a:solidFill>
                <a:latin typeface="Times New Roman"/>
              </a:rPr>
              <a:t>по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ts val="2925"/>
              </a:lnSpc>
              <a:spcBef>
                <a:spcPts val="51"/>
              </a:spcBef>
              <a:buNone/>
            </a:pPr>
            <a:r>
              <a:rPr lang="ru-RU" sz="2400" b="1" i="1" strike="noStrike" spc="38">
                <a:solidFill>
                  <a:srgbClr val="FF0000"/>
                </a:solidFill>
                <a:latin typeface="Times New Roman"/>
              </a:rPr>
              <a:t>новому</a:t>
            </a:r>
            <a:r>
              <a:rPr lang="ru-RU" sz="2400" b="1" i="1" strike="noStrike" spc="-2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228">
                <a:solidFill>
                  <a:srgbClr val="FF0000"/>
                </a:solidFill>
                <a:latin typeface="Times New Roman"/>
              </a:rPr>
              <a:t>ФГОС</a:t>
            </a:r>
            <a:r>
              <a:rPr lang="ru-RU" sz="2400" b="1" i="1" strike="noStrike" spc="-202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32">
                <a:solidFill>
                  <a:srgbClr val="FF0000"/>
                </a:solidFill>
                <a:latin typeface="Times New Roman"/>
              </a:rPr>
              <a:t>учеников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26">
                <a:solidFill>
                  <a:srgbClr val="FF0000"/>
                </a:solidFill>
                <a:latin typeface="Times New Roman"/>
              </a:rPr>
              <a:t>1-го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ts val="2925"/>
              </a:lnSpc>
              <a:buNone/>
            </a:pPr>
            <a:r>
              <a:rPr lang="ru-RU" sz="2400" b="1" i="1" strike="noStrike" spc="12">
                <a:solidFill>
                  <a:srgbClr val="FF0000"/>
                </a:solidFill>
                <a:latin typeface="Times New Roman"/>
              </a:rPr>
              <a:t>класса,</a:t>
            </a:r>
            <a:r>
              <a:rPr lang="ru-RU" sz="2400" b="1" i="1" strike="noStrike" spc="-18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26">
                <a:solidFill>
                  <a:srgbClr val="FF0000"/>
                </a:solidFill>
                <a:latin typeface="Times New Roman"/>
              </a:rPr>
              <a:t>остальных</a:t>
            </a:r>
            <a:r>
              <a:rPr lang="ru-RU" sz="2400" b="1" i="1" strike="noStrike" spc="2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–</a:t>
            </a:r>
            <a:r>
              <a:rPr lang="ru-RU" sz="2400" b="1" i="1" strike="noStrike" spc="26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15">
                <a:solidFill>
                  <a:srgbClr val="FF0000"/>
                </a:solidFill>
                <a:latin typeface="Times New Roman"/>
              </a:rPr>
              <a:t>по </a:t>
            </a:r>
            <a:r>
              <a:rPr lang="ru-RU" sz="2400" b="1" i="1" strike="noStrike" spc="26">
                <a:solidFill>
                  <a:srgbClr val="FF0000"/>
                </a:solidFill>
                <a:latin typeface="Times New Roman"/>
              </a:rPr>
              <a:t>календарю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ts val="2925"/>
              </a:lnSpc>
              <a:buNone/>
            </a:pPr>
            <a:r>
              <a:rPr lang="ru-RU" sz="2400" b="1" i="1" strike="noStrike" spc="41">
                <a:solidFill>
                  <a:srgbClr val="FF0000"/>
                </a:solidFill>
                <a:latin typeface="Times New Roman"/>
              </a:rPr>
              <a:t>ввода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9">
                <a:solidFill>
                  <a:srgbClr val="FF0000"/>
                </a:solidFill>
                <a:latin typeface="Times New Roman"/>
              </a:rPr>
              <a:t>или</a:t>
            </a:r>
            <a:r>
              <a:rPr lang="ru-RU" sz="2400" b="1" i="1" strike="noStrike" spc="35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с</a:t>
            </a:r>
            <a:r>
              <a:rPr lang="ru-RU" sz="2400" b="1" i="1" strike="noStrike" spc="9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18">
                <a:solidFill>
                  <a:srgbClr val="FF0000"/>
                </a:solidFill>
                <a:latin typeface="Times New Roman"/>
              </a:rPr>
              <a:t>согласия</a:t>
            </a:r>
            <a:r>
              <a:rPr lang="ru-RU" sz="2400" b="1" i="1" strike="noStrike" spc="-15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21">
                <a:solidFill>
                  <a:srgbClr val="FF0000"/>
                </a:solidFill>
                <a:latin typeface="Times New Roman"/>
              </a:rPr>
              <a:t>родителей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7" name="Прямоугольник 3"/>
          <p:cNvSpPr/>
          <p:nvPr/>
        </p:nvSpPr>
        <p:spPr>
          <a:xfrm>
            <a:off x="1026360" y="4056480"/>
            <a:ext cx="4318920" cy="83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ts val="2925"/>
              </a:lnSpc>
              <a:buNone/>
            </a:pPr>
            <a:r>
              <a:rPr lang="ru-RU" sz="2400" b="1" i="1" strike="noStrike" spc="21">
                <a:solidFill>
                  <a:srgbClr val="000000"/>
                </a:solidFill>
                <a:latin typeface="Times New Roman"/>
              </a:rPr>
              <a:t>К 25-26 году перейдут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ts val="2925"/>
              </a:lnSpc>
              <a:buNone/>
            </a:pPr>
            <a:r>
              <a:rPr lang="ru-RU" sz="2400" b="1" i="1" strike="noStrike" spc="21">
                <a:solidFill>
                  <a:srgbClr val="000000"/>
                </a:solidFill>
                <a:latin typeface="Times New Roman"/>
              </a:rPr>
              <a:t> все классы начальной школы</a:t>
            </a:r>
            <a:r>
              <a:rPr lang="ru-RU" sz="2400" b="1" i="1" strike="noStrike" spc="21">
                <a:solidFill>
                  <a:srgbClr val="FF0000"/>
                </a:solidFill>
                <a:latin typeface="Times New Roman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8" name="Прямоугольник 4"/>
          <p:cNvSpPr/>
          <p:nvPr/>
        </p:nvSpPr>
        <p:spPr>
          <a:xfrm>
            <a:off x="6032160" y="757080"/>
            <a:ext cx="5839920" cy="9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ts val="3345"/>
              </a:lnSpc>
              <a:buNone/>
            </a:pPr>
            <a:r>
              <a:rPr lang="ru-RU" sz="2800" b="1" strike="noStrike" spc="26">
                <a:solidFill>
                  <a:srgbClr val="7030A0"/>
                </a:solidFill>
                <a:latin typeface="Times New Roman"/>
              </a:rPr>
              <a:t>Суть:</a:t>
            </a:r>
            <a:r>
              <a:rPr lang="ru-RU" sz="2800" b="1" strike="noStrike" spc="35">
                <a:solidFill>
                  <a:srgbClr val="7030A0"/>
                </a:solidFill>
                <a:latin typeface="Times New Roman"/>
              </a:rPr>
              <a:t>вступил</a:t>
            </a:r>
            <a:r>
              <a:rPr lang="ru-RU" sz="2800" b="1" strike="noStrike" spc="-52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800" b="1" strike="noStrike" spc="-1">
                <a:solidFill>
                  <a:srgbClr val="7030A0"/>
                </a:solidFill>
                <a:latin typeface="Times New Roman"/>
              </a:rPr>
              <a:t>в</a:t>
            </a:r>
            <a:r>
              <a:rPr lang="ru-RU" sz="2800" b="1" strike="noStrike" spc="38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800" b="1" strike="noStrike" spc="35">
                <a:solidFill>
                  <a:srgbClr val="7030A0"/>
                </a:solidFill>
                <a:latin typeface="Times New Roman"/>
              </a:rPr>
              <a:t>силу</a:t>
            </a:r>
            <a:r>
              <a:rPr lang="ru-RU" sz="2800" b="1" strike="noStrike" spc="-15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800" b="1" strike="noStrike" spc="12">
                <a:solidFill>
                  <a:srgbClr val="7030A0"/>
                </a:solidFill>
                <a:latin typeface="Times New Roman"/>
              </a:rPr>
              <a:t>еще </a:t>
            </a:r>
            <a:r>
              <a:rPr lang="ru-RU" sz="2800" b="1" strike="noStrike" spc="46">
                <a:solidFill>
                  <a:srgbClr val="7030A0"/>
                </a:solidFill>
                <a:latin typeface="Times New Roman"/>
              </a:rPr>
              <a:t>один</a:t>
            </a:r>
            <a:r>
              <a:rPr lang="ru-RU" sz="2800" b="1" strike="noStrike" spc="-1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800" b="1" strike="noStrike" spc="228">
                <a:solidFill>
                  <a:srgbClr val="7030A0"/>
                </a:solidFill>
                <a:latin typeface="Times New Roman"/>
              </a:rPr>
              <a:t>ФГОС</a:t>
            </a:r>
            <a:r>
              <a:rPr lang="ru-RU" sz="2800" b="1" strike="noStrike" spc="-202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800" b="1" strike="noStrike" spc="63">
                <a:solidFill>
                  <a:srgbClr val="7030A0"/>
                </a:solidFill>
                <a:latin typeface="Times New Roman"/>
              </a:rPr>
              <a:t>ООО.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69" name="Прямоугольник 5"/>
          <p:cNvSpPr/>
          <p:nvPr/>
        </p:nvSpPr>
        <p:spPr>
          <a:xfrm>
            <a:off x="6302160" y="2016000"/>
            <a:ext cx="5359320" cy="163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ts val="3345"/>
              </a:lnSpc>
              <a:buNone/>
            </a:pPr>
            <a:r>
              <a:rPr lang="ru-RU" sz="2400" b="1" i="1" strike="noStrike" spc="21">
                <a:solidFill>
                  <a:srgbClr val="FF0000"/>
                </a:solidFill>
                <a:latin typeface="Times New Roman"/>
              </a:rPr>
              <a:t>Задачи: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 с</a:t>
            </a:r>
            <a:r>
              <a:rPr lang="ru-RU" sz="2400" b="1" i="1" strike="noStrike" spc="9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2022/23 </a:t>
            </a:r>
            <a:r>
              <a:rPr lang="ru-RU" sz="2400" b="1" i="1" strike="noStrike" spc="21">
                <a:solidFill>
                  <a:srgbClr val="FF0000"/>
                </a:solidFill>
                <a:latin typeface="Times New Roman"/>
              </a:rPr>
              <a:t>уч.</a:t>
            </a:r>
            <a:r>
              <a:rPr lang="ru-RU" sz="2400" b="1" i="1" strike="noStrike" spc="-18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208">
                <a:solidFill>
                  <a:srgbClr val="FF0000"/>
                </a:solidFill>
                <a:latin typeface="Times New Roman"/>
              </a:rPr>
              <a:t>г.</a:t>
            </a:r>
            <a:r>
              <a:rPr lang="ru-RU" sz="2400" b="1" i="1" strike="noStrike" spc="21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29">
                <a:solidFill>
                  <a:srgbClr val="FF0000"/>
                </a:solidFill>
                <a:latin typeface="Times New Roman"/>
              </a:rPr>
              <a:t>обучать</a:t>
            </a:r>
            <a:r>
              <a:rPr lang="ru-RU" sz="2400" b="1" i="1" strike="noStrike" spc="-2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15">
                <a:solidFill>
                  <a:srgbClr val="FF0000"/>
                </a:solidFill>
                <a:latin typeface="Times New Roman"/>
              </a:rPr>
              <a:t>по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ts val="2925"/>
              </a:lnSpc>
              <a:spcBef>
                <a:spcPts val="51"/>
              </a:spcBef>
              <a:buNone/>
            </a:pPr>
            <a:r>
              <a:rPr lang="ru-RU" sz="2400" b="1" i="1" strike="noStrike" spc="38">
                <a:solidFill>
                  <a:srgbClr val="FF0000"/>
                </a:solidFill>
                <a:latin typeface="Times New Roman"/>
              </a:rPr>
              <a:t>новому</a:t>
            </a:r>
            <a:r>
              <a:rPr lang="ru-RU" sz="2400" b="1" i="1" strike="noStrike" spc="-2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228">
                <a:solidFill>
                  <a:srgbClr val="FF0000"/>
                </a:solidFill>
                <a:latin typeface="Times New Roman"/>
              </a:rPr>
              <a:t>ФГОС</a:t>
            </a:r>
            <a:r>
              <a:rPr lang="ru-RU" sz="2400" b="1" i="1" strike="noStrike" spc="-202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32">
                <a:solidFill>
                  <a:srgbClr val="FF0000"/>
                </a:solidFill>
                <a:latin typeface="Times New Roman"/>
              </a:rPr>
              <a:t>учеников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26">
                <a:solidFill>
                  <a:srgbClr val="FF0000"/>
                </a:solidFill>
                <a:latin typeface="Times New Roman"/>
              </a:rPr>
              <a:t>5-го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ts val="2925"/>
              </a:lnSpc>
              <a:buNone/>
            </a:pPr>
            <a:r>
              <a:rPr lang="ru-RU" sz="2400" b="1" i="1" strike="noStrike" spc="12">
                <a:solidFill>
                  <a:srgbClr val="FF0000"/>
                </a:solidFill>
                <a:latin typeface="Times New Roman"/>
              </a:rPr>
              <a:t>класса,</a:t>
            </a:r>
            <a:r>
              <a:rPr lang="ru-RU" sz="2400" b="1" i="1" strike="noStrike" spc="-18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26">
                <a:solidFill>
                  <a:srgbClr val="FF0000"/>
                </a:solidFill>
                <a:latin typeface="Times New Roman"/>
              </a:rPr>
              <a:t>остальных</a:t>
            </a:r>
            <a:r>
              <a:rPr lang="ru-RU" sz="2400" b="1" i="1" strike="noStrike" spc="2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–</a:t>
            </a:r>
            <a:r>
              <a:rPr lang="ru-RU" sz="2400" b="1" i="1" strike="noStrike" spc="26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15">
                <a:solidFill>
                  <a:srgbClr val="FF0000"/>
                </a:solidFill>
                <a:latin typeface="Times New Roman"/>
              </a:rPr>
              <a:t>по</a:t>
            </a:r>
            <a:r>
              <a:rPr lang="ru-RU" sz="2400" b="1" i="1" strike="noStrike" spc="66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26">
                <a:solidFill>
                  <a:srgbClr val="FF0000"/>
                </a:solidFill>
                <a:latin typeface="Times New Roman"/>
              </a:rPr>
              <a:t>календарю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ts val="2925"/>
              </a:lnSpc>
              <a:buNone/>
            </a:pPr>
            <a:r>
              <a:rPr lang="ru-RU" sz="2400" b="1" i="1" strike="noStrike" spc="41">
                <a:solidFill>
                  <a:srgbClr val="FF0000"/>
                </a:solidFill>
                <a:latin typeface="Times New Roman"/>
              </a:rPr>
              <a:t>ввода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9">
                <a:solidFill>
                  <a:srgbClr val="FF0000"/>
                </a:solidFill>
                <a:latin typeface="Times New Roman"/>
              </a:rPr>
              <a:t>или</a:t>
            </a:r>
            <a:r>
              <a:rPr lang="ru-RU" sz="2400" b="1" i="1" strike="noStrike" spc="35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с</a:t>
            </a:r>
            <a:r>
              <a:rPr lang="ru-RU" sz="2400" b="1" i="1" strike="noStrike" spc="9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18">
                <a:solidFill>
                  <a:srgbClr val="FF0000"/>
                </a:solidFill>
                <a:latin typeface="Times New Roman"/>
              </a:rPr>
              <a:t>согласия</a:t>
            </a:r>
            <a:r>
              <a:rPr lang="ru-RU" sz="2400" b="1" i="1" strike="noStrike" spc="-15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i="1" strike="noStrike" spc="21">
                <a:solidFill>
                  <a:srgbClr val="FF0000"/>
                </a:solidFill>
                <a:latin typeface="Times New Roman"/>
              </a:rPr>
              <a:t>родителей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0" name="Прямоугольник 6"/>
          <p:cNvSpPr/>
          <p:nvPr/>
        </p:nvSpPr>
        <p:spPr>
          <a:xfrm>
            <a:off x="7194960" y="4066920"/>
            <a:ext cx="3978000" cy="83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ts val="2925"/>
              </a:lnSpc>
              <a:buNone/>
            </a:pPr>
            <a:r>
              <a:rPr lang="ru-RU" sz="2400" b="1" i="1" strike="noStrike" spc="21">
                <a:solidFill>
                  <a:srgbClr val="000000"/>
                </a:solidFill>
                <a:latin typeface="Times New Roman"/>
              </a:rPr>
              <a:t>К 26-27 году  перейдут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ts val="2925"/>
              </a:lnSpc>
              <a:buNone/>
            </a:pPr>
            <a:r>
              <a:rPr lang="ru-RU" sz="2400" b="1" i="1" strike="noStrike" spc="21">
                <a:solidFill>
                  <a:srgbClr val="000000"/>
                </a:solidFill>
                <a:latin typeface="Times New Roman"/>
              </a:rPr>
              <a:t>все классы основной школы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4"/>
          <p:cNvPicPr/>
          <p:nvPr/>
        </p:nvPicPr>
        <p:blipFill>
          <a:blip r:embed="rId2"/>
          <a:stretch/>
        </p:blipFill>
        <p:spPr>
          <a:xfrm>
            <a:off x="0" y="103320"/>
            <a:ext cx="12141000" cy="665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1"/>
          <p:cNvSpPr/>
          <p:nvPr/>
        </p:nvSpPr>
        <p:spPr>
          <a:xfrm>
            <a:off x="1125360" y="808560"/>
            <a:ext cx="9593640" cy="457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2060"/>
                </a:solidFill>
                <a:latin typeface="Georgia"/>
              </a:rPr>
              <a:t>Правительству Российской Федерации при разработке национального проекта в сфере образования исходить из того, что в 2024 году необходимо обеспечить достижение следующих целей и целевых показателей: обеспечение глобальной конкурентоспособности российского образования, </a:t>
            </a:r>
            <a:r>
              <a:rPr lang="ru-RU" sz="2800" b="1" u="sng" strike="noStrike" spc="-1">
                <a:solidFill>
                  <a:srgbClr val="002060"/>
                </a:solidFill>
                <a:uFillTx/>
                <a:latin typeface="Georgia"/>
              </a:rPr>
              <a:t>вхождение Российской Федерации в число 10 ведущих стран мира по качеству общего образования</a:t>
            </a:r>
            <a:r>
              <a:rPr lang="ru-RU" sz="2400" b="1" u="sng" strike="noStrike" spc="-1">
                <a:solidFill>
                  <a:srgbClr val="002060"/>
                </a:solidFill>
                <a:uFillTx/>
                <a:latin typeface="Georgia"/>
              </a:rPr>
              <a:t>».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i="1" strike="noStrike" spc="-1">
                <a:solidFill>
                  <a:srgbClr val="C00000"/>
                </a:solidFill>
                <a:latin typeface="Georgia"/>
              </a:rPr>
              <a:t>Указ «О национальных целях и стратегических задачах развития Российской Федерации на период до 2024 года» №204 от 07.05.2018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1"/>
          <p:cNvSpPr/>
          <p:nvPr/>
        </p:nvSpPr>
        <p:spPr>
          <a:xfrm>
            <a:off x="675360" y="752400"/>
            <a:ext cx="10986480" cy="530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C00000"/>
                </a:solidFill>
                <a:latin typeface="Lato"/>
              </a:rPr>
              <a:t>ОБНОВЛЕННЫЕ ФЕДЕРАЛЬНЫЕ ГОСУДАРСТВЕННЫЕ ОБРАЗОВАТЕЛЬНЫЕ СТАНДАРТЫ НОО И ООО: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FF"/>
                </a:solidFill>
                <a:latin typeface="Lato"/>
              </a:rPr>
              <a:t>ОБЗОР КЛЮЧЕВЫХ ИЗМЕНЕНИЙ И НОВЫХ ВОЗМОЖНОСТЕЙ</a:t>
            </a:r>
            <a:endParaRPr lang="ru-RU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/>
            </a:pPr>
            <a:r>
              <a:rPr lang="ru-RU" sz="1800" b="1" strike="noStrike" spc="-1" dirty="0">
                <a:solidFill>
                  <a:srgbClr val="4A474B"/>
                </a:solidFill>
                <a:latin typeface="Lato"/>
              </a:rPr>
              <a:t>Вариативность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i="1" strike="noStrike" spc="-1" dirty="0">
                <a:solidFill>
                  <a:srgbClr val="002060"/>
                </a:solidFill>
                <a:latin typeface="Lato"/>
              </a:rPr>
              <a:t>Обновленные ФГОС НОО и ООО закрепляют требования, чтобы содержание ООП НОО и ООО было вариативным. </a:t>
            </a:r>
            <a:r>
              <a:rPr lang="ru-RU" sz="1800" b="0" strike="noStrike" spc="-1" dirty="0">
                <a:solidFill>
                  <a:srgbClr val="4A474B"/>
                </a:solidFill>
                <a:latin typeface="Lato"/>
              </a:rPr>
              <a:t>Это значит, что школы все больше должны ориентироваться на потребности учеников и предлагать им различные варианты программ в рамках одного уровня образования. </a:t>
            </a:r>
            <a:r>
              <a:rPr lang="ru-RU" sz="1800" b="1" strike="noStrike" spc="-1" dirty="0">
                <a:solidFill>
                  <a:srgbClr val="4A474B"/>
                </a:solidFill>
                <a:latin typeface="Lato"/>
              </a:rPr>
              <a:t>Школа может обеспечить вариативность ООП тремя способами</a:t>
            </a:r>
            <a:r>
              <a:rPr lang="ru-RU" sz="1800" b="0" strike="noStrike" spc="-1" dirty="0">
                <a:solidFill>
                  <a:srgbClr val="4A474B"/>
                </a:solidFill>
                <a:latin typeface="Lato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FF0000"/>
                </a:solidFill>
                <a:latin typeface="Lato"/>
              </a:rPr>
              <a:t>Первый</a:t>
            </a:r>
            <a:r>
              <a:rPr lang="ru-RU" sz="1800" b="0" strike="noStrike" spc="-1" dirty="0">
                <a:solidFill>
                  <a:srgbClr val="4A474B"/>
                </a:solidFill>
                <a:latin typeface="Lato"/>
              </a:rPr>
              <a:t> – в структуре программ НОО и ООО школа может предусмотреть учебные предметы, учебные курсы и учебные модули.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FF0000"/>
                </a:solidFill>
                <a:latin typeface="Lato"/>
              </a:rPr>
              <a:t>Второй</a:t>
            </a:r>
            <a:r>
              <a:rPr lang="ru-RU" sz="1800" b="0" strike="noStrike" spc="-1" dirty="0">
                <a:solidFill>
                  <a:srgbClr val="4A474B"/>
                </a:solidFill>
                <a:latin typeface="Lato"/>
              </a:rPr>
              <a:t> – школа может разрабатывать и реализовывать программы углубленного изучения отдельных предметов. Для этого на уровне ООО добавили предметные результаты на углубленном уровне для математики, информатики, физики, химии и биологии.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FF0000"/>
                </a:solidFill>
                <a:latin typeface="Lato"/>
              </a:rPr>
              <a:t>Третий</a:t>
            </a:r>
            <a:r>
              <a:rPr lang="ru-RU" sz="1800" b="0" strike="noStrike" spc="-1" dirty="0">
                <a:solidFill>
                  <a:srgbClr val="4A474B"/>
                </a:solidFill>
                <a:latin typeface="Lato"/>
              </a:rPr>
              <a:t> – школа может разрабатывать и реализовывать индивидуальные учебные планы в соответствии с образовательными потребностями и интересами учеников.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4A474B"/>
                </a:solidFill>
                <a:latin typeface="Lato"/>
              </a:rPr>
              <a:t>Вариативность дает школе возможность выбирать, как именно формировать Программы НОО и Программы ООО. Учителя смогут обучать учеников в соответствии с их способностями и запросами и так, как считают нужным. При этом, однако, нужно учитывать и требования к предметным результатам.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1"/>
          <p:cNvSpPr/>
          <p:nvPr/>
        </p:nvSpPr>
        <p:spPr>
          <a:xfrm>
            <a:off x="559440" y="605880"/>
            <a:ext cx="11136240" cy="639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 algn="just">
              <a:lnSpc>
                <a:spcPct val="100000"/>
              </a:lnSpc>
              <a:buClr>
                <a:srgbClr val="4A474B"/>
              </a:buClr>
              <a:buFont typeface="Trebuchet MS"/>
              <a:buAutoNum type="arabicPeriod" startAt="2"/>
            </a:pPr>
            <a:r>
              <a:rPr lang="ru-RU" sz="1800" b="1" strike="noStrike" spc="-1">
                <a:solidFill>
                  <a:srgbClr val="4A474B"/>
                </a:solidFill>
                <a:latin typeface="Lato"/>
              </a:rPr>
              <a:t>Планируемые результаты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4A474B"/>
                </a:solidFill>
                <a:latin typeface="Lato"/>
              </a:rPr>
              <a:t>В обновленных ФГОС подробнее описывают результаты освоения ООП НОО и ООО – личностные, метапредметные, предметные.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4A474B"/>
                </a:solidFill>
                <a:latin typeface="Lato"/>
              </a:rPr>
              <a:t>Предметные результаты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4A474B"/>
                </a:solidFill>
                <a:latin typeface="Lato"/>
              </a:rPr>
              <a:t>Обновленные ФГОС 2021 года определяют четкие требования </a:t>
            </a:r>
            <a:r>
              <a:rPr lang="ru-RU" sz="1800" b="1" strike="noStrike" spc="-1">
                <a:solidFill>
                  <a:srgbClr val="4A474B"/>
                </a:solidFill>
                <a:latin typeface="Lato"/>
              </a:rPr>
              <a:t>к предметным результатам по каждой учебной дисциплине</a:t>
            </a:r>
            <a:r>
              <a:rPr lang="ru-RU" sz="1800" b="0" strike="noStrike" spc="-1">
                <a:solidFill>
                  <a:srgbClr val="4A474B"/>
                </a:solidFill>
                <a:latin typeface="Lato"/>
              </a:rPr>
              <a:t>. Появилось конкретное содержание по каждой предметной области. Например, во ФГОС НОО конкретизировали предметные результаты по каждому модулю ОРКСЭ – «Основы православной культуры», «Основы иудейской культуры», «Основы буддийской культуры», «Основы исламской культуры», «Основы религиозных культур народов России», «Основы светской этики».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4A474B"/>
                </a:solidFill>
                <a:latin typeface="Lato"/>
              </a:rPr>
              <a:t>Во ФГОС ООО отдельно описали предметные результаты для учебного предмета «История» и учебных курсов «История России» и «Всеобщая история».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4A474B"/>
                </a:solidFill>
                <a:latin typeface="Lato"/>
              </a:rPr>
              <a:t>На уровне ООО установили требования к предметным результатам при углубленном изучении некоторых дисциплин. Это учебные предметы «Математика», включая курсы «Алгебра», «Геометрия», «Вероятность и статистика»; «Информатика»; «Физика»; «Химия»; «Биология».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4A474B"/>
                </a:solidFill>
                <a:latin typeface="Lato"/>
              </a:rPr>
              <a:t>Обратите внимание, что предметные результаты в новых ФГОС не согласовываются с требованиями концепций преподавания физики, астрономии, химии, истории России. Поэтому учителям придется в своих рабочих программах одновременно учитывать и требования ФГОС, и требования концепций. Еще сделали уточнение, что школы со статусом федеральных и региональных инновационных площадок вправе самостоятельно определять достижение промежуточных результатов по годам обучения, независимо от содержания примерных ООП.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1"/>
          <p:cNvSpPr/>
          <p:nvPr/>
        </p:nvSpPr>
        <p:spPr>
          <a:xfrm>
            <a:off x="464400" y="573120"/>
            <a:ext cx="10676880" cy="58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i="1" strike="noStrike" spc="-1">
                <a:solidFill>
                  <a:srgbClr val="000000"/>
                </a:solidFill>
                <a:latin typeface="Georgia"/>
              </a:rPr>
              <a:t>Предметные результаты: 7 класс </a:t>
            </a:r>
            <a:endParaRPr lang="ru-RU" sz="1800" b="0" strike="noStrike" spc="-1"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Понимать общечеловеческую и духовно-нравственную ценность литературы, осознавать её роль в воспитании любви к Родине и укреплении единства многонационального народа Российской Федерации; </a:t>
            </a:r>
            <a:endParaRPr lang="ru-RU" sz="1800" b="0" strike="noStrike" spc="-1">
              <a:latin typeface="Arial"/>
            </a:endParaRPr>
          </a:p>
          <a:p>
            <a:pPr marL="343080" indent="-34308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2) понимать специфику литературы как вида словесного искусства, выявлять отличия художественного текста от текста научного, делового, публицистического;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3) проводить смысловой и эстетический анализ произведений фольклора и художественной литературы; воспринимать, анализировать, интерпретировать и оценивать прочитанное (с учётом литературного развития обучающихся), понимать, что в литературных произведениях отражена художественная картина мира: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анализировать произведение в единстве формы и содержания; определять тему, главную мысль и проблематику произведения, его родовую и жанровую принадлежность; выявлять позицию героя, рассказчика и авторскую позицию, учитывая художественные особенности произведения; характеризовать героев-персонажей, давать их сравнительные характеристики, оценивать систему персонажей; определять особенности композиции и основной конфликт произведения; объяснять своё понимание нравственно-философской, социально-исторической и эстетической проблематики произведений (с учётом литературного развития обучающихся); выявлять основные особенности языка художественного произведения, поэтической и прозаической речи; находить основные изобразительно-выразительные средства, характерные для творческой манеры писателя, определять их художественные функции…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C:\Users\UserX\Desktop\Opera Снимок_2022-03-30_223139_education.apkpro.ru.png"/>
          <p:cNvPicPr/>
          <p:nvPr/>
        </p:nvPicPr>
        <p:blipFill>
          <a:blip r:embed="rId2"/>
          <a:stretch/>
        </p:blipFill>
        <p:spPr>
          <a:xfrm>
            <a:off x="0" y="318240"/>
            <a:ext cx="12191760" cy="6539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933</TotalTime>
  <Words>2934</Words>
  <Application>Microsoft Office PowerPoint</Application>
  <PresentationFormat>Широкоэкранный</PresentationFormat>
  <Paragraphs>186</Paragraphs>
  <Slides>40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1" baseType="lpstr">
      <vt:lpstr>Arial</vt:lpstr>
      <vt:lpstr>DejaVu Sans</vt:lpstr>
      <vt:lpstr>Georgia</vt:lpstr>
      <vt:lpstr>IBM Plex Sans</vt:lpstr>
      <vt:lpstr>Lato</vt:lpstr>
      <vt:lpstr>StarSymbol</vt:lpstr>
      <vt:lpstr>Symbol</vt:lpstr>
      <vt:lpstr>Times New Roman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Akt-zal</dc:creator>
  <dc:description/>
  <cp:lastModifiedBy>Akt-zal</cp:lastModifiedBy>
  <cp:revision>35</cp:revision>
  <dcterms:created xsi:type="dcterms:W3CDTF">2022-08-29T06:02:55Z</dcterms:created>
  <dcterms:modified xsi:type="dcterms:W3CDTF">2022-08-31T12:58:44Z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43</vt:i4>
  </property>
</Properties>
</file>