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5"/>
  </p:notesMasterIdLst>
  <p:sldIdLst>
    <p:sldId id="256" r:id="rId2"/>
    <p:sldId id="257" r:id="rId3"/>
    <p:sldId id="281" r:id="rId4"/>
    <p:sldId id="258" r:id="rId5"/>
    <p:sldId id="259" r:id="rId6"/>
    <p:sldId id="260" r:id="rId7"/>
    <p:sldId id="261" r:id="rId8"/>
    <p:sldId id="268" r:id="rId9"/>
    <p:sldId id="277" r:id="rId10"/>
    <p:sldId id="278" r:id="rId11"/>
    <p:sldId id="262" r:id="rId12"/>
    <p:sldId id="263" r:id="rId13"/>
    <p:sldId id="270" r:id="rId14"/>
    <p:sldId id="272" r:id="rId15"/>
    <p:sldId id="280" r:id="rId16"/>
    <p:sldId id="264" r:id="rId17"/>
    <p:sldId id="273" r:id="rId18"/>
    <p:sldId id="279" r:id="rId19"/>
    <p:sldId id="265" r:id="rId20"/>
    <p:sldId id="266" r:id="rId21"/>
    <p:sldId id="276" r:id="rId22"/>
    <p:sldId id="275" r:id="rId23"/>
    <p:sldId id="26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74" autoAdjust="0"/>
    <p:restoredTop sz="94660"/>
  </p:normalViewPr>
  <p:slideViewPr>
    <p:cSldViewPr>
      <p:cViewPr varScale="1">
        <p:scale>
          <a:sx n="45" d="100"/>
          <a:sy n="45" d="100"/>
        </p:scale>
        <p:origin x="-13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8C682F-DB71-4586-92DC-E2CA8A543508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BCB596-37CF-47F9-8447-7A8A00FC6BB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BCB596-37CF-47F9-8447-7A8A00FC6BBE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355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9EBFD41-F38C-4F19-A1A9-960E14ECC664}" type="slidenum">
              <a:rPr lang="ru-RU" smtClean="0"/>
              <a:pPr/>
              <a:t>17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452A2E-5860-4EE3-8DB9-C2FBF83C9E4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6DA66-9F7F-45B8-9446-D6C256F62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452A2E-5860-4EE3-8DB9-C2FBF83C9E4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6DA66-9F7F-45B8-9446-D6C256F62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452A2E-5860-4EE3-8DB9-C2FBF83C9E4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6DA66-9F7F-45B8-9446-D6C256F62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452A2E-5860-4EE3-8DB9-C2FBF83C9E4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6DA66-9F7F-45B8-9446-D6C256F62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452A2E-5860-4EE3-8DB9-C2FBF83C9E4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6DA66-9F7F-45B8-9446-D6C256F62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452A2E-5860-4EE3-8DB9-C2FBF83C9E4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6DA66-9F7F-45B8-9446-D6C256F62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452A2E-5860-4EE3-8DB9-C2FBF83C9E4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6DA66-9F7F-45B8-9446-D6C256F62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452A2E-5860-4EE3-8DB9-C2FBF83C9E4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6DA66-9F7F-45B8-9446-D6C256F62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452A2E-5860-4EE3-8DB9-C2FBF83C9E4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6DA66-9F7F-45B8-9446-D6C256F62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452A2E-5860-4EE3-8DB9-C2FBF83C9E4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6DA66-9F7F-45B8-9446-D6C256F62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452A2E-5860-4EE3-8DB9-C2FBF83C9E4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76DA66-9F7F-45B8-9446-D6C256F62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B452A2E-5860-4EE3-8DB9-C2FBF83C9E43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D76DA66-9F7F-45B8-9446-D6C256F62B7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6.xml"/><Relationship Id="rId3" Type="http://schemas.openxmlformats.org/officeDocument/2006/relationships/slide" Target="slide5.xml"/><Relationship Id="rId7" Type="http://schemas.openxmlformats.org/officeDocument/2006/relationships/slide" Target="slide12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1.xml"/><Relationship Id="rId11" Type="http://schemas.openxmlformats.org/officeDocument/2006/relationships/slide" Target="slide23.xml"/><Relationship Id="rId5" Type="http://schemas.openxmlformats.org/officeDocument/2006/relationships/slide" Target="slide7.xml"/><Relationship Id="rId10" Type="http://schemas.openxmlformats.org/officeDocument/2006/relationships/slide" Target="slide20.xml"/><Relationship Id="rId4" Type="http://schemas.openxmlformats.org/officeDocument/2006/relationships/slide" Target="slide6.xml"/><Relationship Id="rId9" Type="http://schemas.openxmlformats.org/officeDocument/2006/relationships/slide" Target="slide1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2132856"/>
            <a:ext cx="8458200" cy="323238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Права и обязанности граждан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188640"/>
            <a:ext cx="8229600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/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Словарь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2348880"/>
            <a:ext cx="8229600" cy="334523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5400" b="1" dirty="0" smtClean="0">
                <a:solidFill>
                  <a:srgbClr val="C00000"/>
                </a:solidFill>
              </a:rPr>
              <a:t>Декларация – документ, носящий рекомендательный характер.</a:t>
            </a:r>
          </a:p>
        </p:txBody>
      </p:sp>
      <p:pic>
        <p:nvPicPr>
          <p:cNvPr id="10244" name="Picture 4" descr="ag00029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5888"/>
            <a:ext cx="183515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Кто и как обеспечивает твои права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700808"/>
            <a:ext cx="2286016" cy="135732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соблюдать их на своей территории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72200" y="3429000"/>
            <a:ext cx="2428892" cy="14401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 право прибегать к помощи уполномоченных по правам человека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88224" y="1484784"/>
            <a:ext cx="2357454" cy="1357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обеспечить в случае их нарушения возможность судебной защиты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3645024"/>
            <a:ext cx="2428892" cy="12144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принимать законы, гарантирующие каждому его права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915816" y="1196752"/>
            <a:ext cx="3168352" cy="22322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Государство признает права человека, но и обязуется :</a:t>
            </a:r>
            <a:endParaRPr lang="ru-RU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03848" y="4581128"/>
            <a:ext cx="2928958" cy="20717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право обращаться в соответствии с международными договорами в международные органы по защите прав и свобод человека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>
            <a:off x="6084168" y="2276872"/>
            <a:ext cx="428628" cy="10715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499992" y="3356992"/>
            <a:ext cx="72578" cy="114414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0800000" flipV="1">
            <a:off x="2843808" y="3068960"/>
            <a:ext cx="357190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2483768" y="2346598"/>
            <a:ext cx="428058" cy="14629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724128" y="3140968"/>
            <a:ext cx="500066" cy="2857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Управляющая кнопка: в начало 18">
            <a:hlinkClick r:id="rId2" action="ppaction://hlinksldjump" highlightClick="1"/>
          </p:cNvPr>
          <p:cNvSpPr/>
          <p:nvPr/>
        </p:nvSpPr>
        <p:spPr>
          <a:xfrm>
            <a:off x="428596" y="6357958"/>
            <a:ext cx="571504" cy="214314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988840"/>
            <a:ext cx="8686800" cy="423530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твои права </a:t>
            </a:r>
            <a:r>
              <a:rPr lang="ru-RU" b="1" dirty="0" smtClean="0">
                <a:solidFill>
                  <a:srgbClr val="FF0000"/>
                </a:solidFill>
              </a:rPr>
              <a:t>=</a:t>
            </a:r>
            <a:r>
              <a:rPr lang="ru-RU" b="1" dirty="0" smtClean="0"/>
              <a:t> </a:t>
            </a:r>
            <a:r>
              <a:rPr lang="ru-RU" dirty="0" smtClean="0"/>
              <a:t>правам другого</a:t>
            </a:r>
          </a:p>
          <a:p>
            <a:pPr>
              <a:buNone/>
            </a:pPr>
            <a:r>
              <a:rPr lang="ru-RU" b="1" i="1" dirty="0" smtClean="0">
                <a:solidFill>
                  <a:srgbClr val="C00000"/>
                </a:solidFill>
              </a:rPr>
              <a:t>Нужно уважать права другого человека!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404664"/>
            <a:ext cx="91440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Где проходит граница твоих прав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27584" y="4365104"/>
            <a:ext cx="2786082" cy="150019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умение внимательно выслушать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436096" y="4293096"/>
            <a:ext cx="2786082" cy="150019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сохранять человеческие достоинства </a:t>
            </a:r>
            <a:endParaRPr lang="ru-RU" sz="2400" b="1" dirty="0">
              <a:solidFill>
                <a:schemeClr val="tx1"/>
              </a:solidFill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>
            <a:off x="2483768" y="3356992"/>
            <a:ext cx="785818" cy="7858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5724128" y="3429000"/>
            <a:ext cx="931544" cy="71381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Управляющая кнопка: в начало 16">
            <a:hlinkClick r:id="rId2" action="ppaction://hlinksldjump" highlightClick="1"/>
          </p:cNvPr>
          <p:cNvSpPr/>
          <p:nvPr/>
        </p:nvSpPr>
        <p:spPr>
          <a:xfrm>
            <a:off x="357158" y="6143644"/>
            <a:ext cx="714380" cy="214314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1"/>
          </p:nvPr>
        </p:nvSpPr>
        <p:spPr>
          <a:xfrm>
            <a:off x="0" y="1844824"/>
            <a:ext cx="9036496" cy="26638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sz="4000" b="1" i="1" dirty="0" smtClean="0">
                <a:solidFill>
                  <a:srgbClr val="002060"/>
                </a:solidFill>
              </a:rPr>
              <a:t>Наши права заканчиваются там, где начинаются права другого человека!</a:t>
            </a:r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3861048"/>
            <a:ext cx="3888432" cy="28913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0" y="2204864"/>
            <a:ext cx="91440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200" dirty="0">
                <a:ln w="18415" cmpd="sng">
                  <a:solidFill>
                    <a:schemeClr val="accent6"/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Право - это то, что государство гарантирует дать своим гражданам, а обязанность - это то, что граждане гарантируют дать своему государству</a:t>
            </a:r>
          </a:p>
        </p:txBody>
      </p:sp>
      <p:sp>
        <p:nvSpPr>
          <p:cNvPr id="20495" name="Text Box 15"/>
          <p:cNvSpPr txBox="1">
            <a:spLocks noChangeArrowheads="1"/>
          </p:cNvSpPr>
          <p:nvPr/>
        </p:nvSpPr>
        <p:spPr bwMode="auto">
          <a:xfrm>
            <a:off x="0" y="4437112"/>
            <a:ext cx="91440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Обязанность государства – гарантировать права конкретного человека</a:t>
            </a:r>
          </a:p>
        </p:txBody>
      </p:sp>
    </p:spTree>
    <p:extLst>
      <p:ext uri="{BB962C8B-B14F-4D97-AF65-F5344CB8AC3E}">
        <p14:creationId xmlns="" xmlns:p14="http://schemas.microsoft.com/office/powerpoint/2010/main" val="961274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/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Словарь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708920"/>
            <a:ext cx="9144000" cy="377728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5400" b="1" dirty="0" smtClean="0">
                <a:solidFill>
                  <a:srgbClr val="C00000"/>
                </a:solidFill>
              </a:rPr>
              <a:t>Гарантия – условие, обеспечивающее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5400" b="1" dirty="0" smtClean="0">
                <a:solidFill>
                  <a:srgbClr val="C00000"/>
                </a:solidFill>
              </a:rPr>
              <a:t>что-либо.</a:t>
            </a:r>
          </a:p>
        </p:txBody>
      </p:sp>
      <p:pic>
        <p:nvPicPr>
          <p:cNvPr id="13316" name="Picture 4" descr="ag00029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5888"/>
            <a:ext cx="183515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</p:txBody>
      </p:sp>
      <p:sp>
        <p:nvSpPr>
          <p:cNvPr id="19" name="Рамка 18"/>
          <p:cNvSpPr/>
          <p:nvPr/>
        </p:nvSpPr>
        <p:spPr>
          <a:xfrm>
            <a:off x="3357554" y="3071810"/>
            <a:ext cx="2357454" cy="1643074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защищать Отечество 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0" name="Рамка 19"/>
          <p:cNvSpPr/>
          <p:nvPr/>
        </p:nvSpPr>
        <p:spPr>
          <a:xfrm>
            <a:off x="6000760" y="1428736"/>
            <a:ext cx="2357454" cy="1643074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беречь памятники истории и культуры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1" name="Рамка 20"/>
          <p:cNvSpPr/>
          <p:nvPr/>
        </p:nvSpPr>
        <p:spPr>
          <a:xfrm>
            <a:off x="785786" y="1428736"/>
            <a:ext cx="2357454" cy="1643074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соблюдать конституцию и другие законы РФ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2" name="Рамка 21"/>
          <p:cNvSpPr/>
          <p:nvPr/>
        </p:nvSpPr>
        <p:spPr>
          <a:xfrm>
            <a:off x="6000760" y="4643446"/>
            <a:ext cx="2747704" cy="1643074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бережно относиться к природным богатствам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3" name="Рамка 22"/>
          <p:cNvSpPr/>
          <p:nvPr/>
        </p:nvSpPr>
        <p:spPr>
          <a:xfrm>
            <a:off x="714348" y="4643446"/>
            <a:ext cx="2561508" cy="1643074"/>
          </a:xfrm>
          <a:prstGeom prst="fram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платить законно установленные налоги  и сборы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25" name="Прямая со стрелкой 24"/>
          <p:cNvCxnSpPr>
            <a:endCxn id="19" idx="0"/>
          </p:cNvCxnSpPr>
          <p:nvPr/>
        </p:nvCxnSpPr>
        <p:spPr>
          <a:xfrm rot="16200000" flipH="1">
            <a:off x="3589727" y="2125256"/>
            <a:ext cx="1857388" cy="357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6084168" y="1124744"/>
            <a:ext cx="571504" cy="21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6200000" flipH="1">
            <a:off x="4107653" y="2250273"/>
            <a:ext cx="3429024" cy="135732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10800000" flipV="1">
            <a:off x="2699792" y="1124744"/>
            <a:ext cx="500066" cy="21431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 rot="5400000">
            <a:off x="1571604" y="2285992"/>
            <a:ext cx="3429024" cy="128588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Управляющая кнопка: в начало 34">
            <a:hlinkClick r:id="rId2" action="ppaction://hlinksldjump" highlightClick="1"/>
          </p:cNvPr>
          <p:cNvSpPr/>
          <p:nvPr/>
        </p:nvSpPr>
        <p:spPr>
          <a:xfrm>
            <a:off x="428596" y="6357958"/>
            <a:ext cx="571504" cy="214314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332656"/>
            <a:ext cx="9144000" cy="523220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Граждане Российской Федерации обязаны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Международные документы </a:t>
            </a:r>
            <a:b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 правах ребенка</a:t>
            </a:r>
          </a:p>
        </p:txBody>
      </p:sp>
      <p:sp>
        <p:nvSpPr>
          <p:cNvPr id="11267" name="Содержимое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ru-RU" smtClean="0"/>
          </a:p>
          <a:p>
            <a:pPr>
              <a:buFontTx/>
              <a:buNone/>
            </a:pPr>
            <a:endParaRPr lang="ru-RU" smtClean="0"/>
          </a:p>
          <a:p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 ноября 1959 года Генеральной Ассамблеей ООН принята </a:t>
            </a:r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Декларация прав ребенка</a:t>
            </a:r>
            <a:endParaRPr lang="ru-RU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  <p:sp>
        <p:nvSpPr>
          <p:cNvPr id="11268" name="Содержимое 8"/>
          <p:cNvSpPr>
            <a:spLocks noGrp="1"/>
          </p:cNvSpPr>
          <p:nvPr>
            <p:ph sz="half" idx="2"/>
          </p:nvPr>
        </p:nvSpPr>
        <p:spPr>
          <a:xfrm>
            <a:off x="4572000" y="1571625"/>
            <a:ext cx="4038600" cy="4525963"/>
          </a:xfrm>
        </p:spPr>
        <p:txBody>
          <a:bodyPr/>
          <a:lstStyle/>
          <a:p>
            <a:endParaRPr lang="ru-RU" smtClean="0"/>
          </a:p>
          <a:p>
            <a:endParaRPr lang="ru-RU" smtClean="0"/>
          </a:p>
          <a:p>
            <a:r>
              <a:rPr lang="ru-RU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20 ноября 1989 года Генеральной Ассамблеей ООН принята </a:t>
            </a:r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Конвенция о правах ребенка</a:t>
            </a:r>
            <a:endParaRPr lang="ru-RU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5157192"/>
            <a:ext cx="10763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5229200"/>
            <a:ext cx="28575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552" y="0"/>
            <a:ext cx="8229600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eaLnBrk="1" hangingPunct="1"/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Словарь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2708920"/>
            <a:ext cx="8784976" cy="3949899"/>
          </a:xfrm>
        </p:spPr>
        <p:txBody>
          <a:bodyPr/>
          <a:lstStyle/>
          <a:p>
            <a:pPr marL="0" indent="0" algn="ctr" eaLnBrk="1" hangingPunct="1">
              <a:buFont typeface="Wingdings" pitchFamily="2" charset="2"/>
              <a:buNone/>
            </a:pPr>
            <a:r>
              <a:rPr lang="ru-RU" sz="4800" b="1" dirty="0" smtClean="0">
                <a:solidFill>
                  <a:srgbClr val="C00000"/>
                </a:solidFill>
              </a:rPr>
              <a:t>Конвенция – соглашение, носящее обязательный характер для стран, присоединившихся к нему.</a:t>
            </a:r>
          </a:p>
        </p:txBody>
      </p:sp>
      <p:pic>
        <p:nvPicPr>
          <p:cNvPr id="11268" name="Picture 4" descr="ag00029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5888"/>
            <a:ext cx="183515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До 14 лет ты  уже имеешь право: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107504" y="2780928"/>
            <a:ext cx="2571768" cy="1800200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давать согласие на изменение своего имени и фамилии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59832" y="2708920"/>
            <a:ext cx="2880320" cy="386164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выражать свое мнение, с кем из родителей ( в случае расторжения их брака) ты хотел бы проживать, а также при решении в семье любого вопроса, затрагивающего твои интересы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10" name="Блок-схема: альтернативный процесс 9"/>
          <p:cNvSpPr/>
          <p:nvPr/>
        </p:nvSpPr>
        <p:spPr>
          <a:xfrm>
            <a:off x="6084168" y="3645024"/>
            <a:ext cx="2952328" cy="2147700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быть заслушанным в ходе любого судебного или административного 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разбирательства</a:t>
            </a:r>
            <a:endParaRPr lang="ru-RU" sz="2000" b="1" dirty="0">
              <a:solidFill>
                <a:schemeClr val="tx1"/>
              </a:solidFill>
            </a:endParaRPr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1259632" y="1916832"/>
            <a:ext cx="501206" cy="7920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4283968" y="1772816"/>
            <a:ext cx="143446" cy="72008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7164288" y="1700808"/>
            <a:ext cx="1152128" cy="18722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Управляющая кнопка: в начало 16">
            <a:hlinkClick r:id="rId2" action="ppaction://hlinksldjump" highlightClick="1"/>
          </p:cNvPr>
          <p:cNvSpPr/>
          <p:nvPr/>
        </p:nvSpPr>
        <p:spPr>
          <a:xfrm>
            <a:off x="571472" y="6000768"/>
            <a:ext cx="642942" cy="214314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План :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98884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hlinkClick r:id="rId2" action="ppaction://hlinksldjump"/>
              </a:rPr>
              <a:t>Что такое права.</a:t>
            </a:r>
            <a:endParaRPr lang="ru-RU" dirty="0" smtClean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hlinkClick r:id="rId3" action="ppaction://hlinksldjump"/>
              </a:rPr>
              <a:t>Права человека.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</a:rPr>
              <a:t> 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hlinkClick r:id="rId4" action="ppaction://hlinksldjump"/>
              </a:rPr>
              <a:t>(Характер).</a:t>
            </a:r>
            <a:endParaRPr lang="ru-RU" dirty="0" smtClean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hlinkClick r:id="rId5" action="ppaction://hlinksldjump"/>
              </a:rPr>
              <a:t>Конституция РФ.</a:t>
            </a:r>
            <a:endParaRPr lang="ru-RU" dirty="0" smtClean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hlinkClick r:id="rId6" action="ppaction://hlinksldjump"/>
              </a:rPr>
              <a:t>Кто и как обеспечивает твои права</a:t>
            </a: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hlinkClick r:id="rId7" action="ppaction://hlinksldjump"/>
              </a:rPr>
              <a:t>Где проходит граница твоих прав.</a:t>
            </a:r>
            <a:endParaRPr lang="ru-RU" dirty="0" smtClean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hlinkClick r:id="rId8" action="ppaction://hlinksldjump"/>
              </a:rPr>
              <a:t>Нет прав без обязанностей.</a:t>
            </a:r>
            <a:endParaRPr lang="ru-RU" dirty="0" smtClean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hlinkClick r:id="rId9" action="ppaction://hlinksldjump"/>
              </a:rPr>
              <a:t>Права человека до 14 лет.</a:t>
            </a:r>
            <a:endParaRPr lang="ru-RU" dirty="0" smtClean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hlinkClick r:id="rId10" action="ppaction://hlinksldjump"/>
              </a:rPr>
              <a:t>Новые возможности после исполнения 14 лет.</a:t>
            </a:r>
            <a:endParaRPr lang="ru-RU" dirty="0" smtClean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hlinkClick r:id="rId11" action="ppaction://hlinksldjump"/>
              </a:rPr>
              <a:t>Домашнее задание.</a:t>
            </a:r>
            <a:endParaRPr lang="ru-RU" dirty="0" smtClean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Новые возможности </a:t>
            </a:r>
            <a:b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после исполнения 14 лет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7504" y="2348880"/>
            <a:ext cx="2592288" cy="1584176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выбирать свое место жительство (с согласием родителей)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75856" y="1844824"/>
            <a:ext cx="2797482" cy="252028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совершать любые сделки и самостоятельно  распоряжаться своим заработком, стипендией, иными доходами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44208" y="2564904"/>
            <a:ext cx="2502040" cy="171451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вносить вклады в кредитные учреждения и распоряжаться ими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179512" y="4437112"/>
            <a:ext cx="3499322" cy="1785950"/>
          </a:xfrm>
          <a:prstGeom prst="flowChartAlternateProcess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поступать на работу (на легкий труд не более четырех часов в день), с согласия одного из родителей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64088" y="4869160"/>
            <a:ext cx="3534092" cy="178595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обучаться вождению мотоцикла и управлять велосипедом при движении по дороге</a:t>
            </a:r>
            <a:endParaRPr lang="ru-RU" sz="2000" b="1" dirty="0">
              <a:solidFill>
                <a:schemeClr val="tx1"/>
              </a:solidFill>
            </a:endParaRPr>
          </a:p>
        </p:txBody>
      </p:sp>
      <p:cxnSp>
        <p:nvCxnSpPr>
          <p:cNvPr id="10" name="Прямая со стрелкой 9"/>
          <p:cNvCxnSpPr>
            <a:endCxn id="5" idx="0"/>
          </p:cNvCxnSpPr>
          <p:nvPr/>
        </p:nvCxnSpPr>
        <p:spPr>
          <a:xfrm>
            <a:off x="4419658" y="1274114"/>
            <a:ext cx="254939" cy="57071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7308304" y="1484784"/>
            <a:ext cx="576064" cy="10081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6156176" y="1844824"/>
            <a:ext cx="284612" cy="29958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1115616" y="1772816"/>
            <a:ext cx="576064" cy="4989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2699792" y="1916832"/>
            <a:ext cx="345790" cy="258316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Управляющая кнопка: в начало 18">
            <a:hlinkClick r:id="rId2" action="ppaction://hlinksldjump" highlightClick="1"/>
          </p:cNvPr>
          <p:cNvSpPr/>
          <p:nvPr/>
        </p:nvSpPr>
        <p:spPr>
          <a:xfrm>
            <a:off x="357158" y="6357958"/>
            <a:ext cx="571504" cy="214314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8229600" cy="6334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Соотнесите:</a:t>
            </a:r>
          </a:p>
        </p:txBody>
      </p:sp>
      <p:sp>
        <p:nvSpPr>
          <p:cNvPr id="19459" name="Oval 4"/>
          <p:cNvSpPr>
            <a:spLocks noChangeArrowheads="1"/>
          </p:cNvSpPr>
          <p:nvPr/>
        </p:nvSpPr>
        <p:spPr bwMode="auto">
          <a:xfrm>
            <a:off x="3276600" y="2492375"/>
            <a:ext cx="2232025" cy="1058863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права</a:t>
            </a:r>
          </a:p>
        </p:txBody>
      </p:sp>
      <p:sp>
        <p:nvSpPr>
          <p:cNvPr id="19460" name="Oval 5"/>
          <p:cNvSpPr>
            <a:spLocks noChangeArrowheads="1"/>
          </p:cNvSpPr>
          <p:nvPr/>
        </p:nvSpPr>
        <p:spPr bwMode="auto">
          <a:xfrm>
            <a:off x="3348038" y="3933825"/>
            <a:ext cx="2232025" cy="1008063"/>
          </a:xfrm>
          <a:prstGeom prst="ellipse">
            <a:avLst/>
          </a:prstGeom>
          <a:solidFill>
            <a:srgbClr val="C0C0C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обязанности</a:t>
            </a:r>
          </a:p>
        </p:txBody>
      </p:sp>
      <p:sp>
        <p:nvSpPr>
          <p:cNvPr id="19461" name="Rectangle 6"/>
          <p:cNvSpPr>
            <a:spLocks noChangeArrowheads="1"/>
          </p:cNvSpPr>
          <p:nvPr/>
        </p:nvSpPr>
        <p:spPr bwMode="auto">
          <a:xfrm>
            <a:off x="395288" y="1916113"/>
            <a:ext cx="2232025" cy="914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Уплата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налогов</a:t>
            </a:r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6372225" y="2133600"/>
            <a:ext cx="2303463" cy="914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Служба в 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армии</a:t>
            </a:r>
          </a:p>
        </p:txBody>
      </p:sp>
      <p:sp>
        <p:nvSpPr>
          <p:cNvPr id="19463" name="Rectangle 8"/>
          <p:cNvSpPr>
            <a:spLocks noChangeArrowheads="1"/>
          </p:cNvSpPr>
          <p:nvPr/>
        </p:nvSpPr>
        <p:spPr bwMode="auto">
          <a:xfrm>
            <a:off x="3132138" y="5516563"/>
            <a:ext cx="2519362" cy="914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Охрана 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природы</a:t>
            </a:r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6443663" y="4221163"/>
            <a:ext cx="2232025" cy="914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Получение 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образования</a:t>
            </a:r>
          </a:p>
        </p:txBody>
      </p:sp>
      <p:sp>
        <p:nvSpPr>
          <p:cNvPr id="19465" name="Rectangle 10"/>
          <p:cNvSpPr>
            <a:spLocks noChangeArrowheads="1"/>
          </p:cNvSpPr>
          <p:nvPr/>
        </p:nvSpPr>
        <p:spPr bwMode="auto">
          <a:xfrm>
            <a:off x="395288" y="4076700"/>
            <a:ext cx="2555875" cy="1008063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Свобода мысли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и слова</a:t>
            </a:r>
          </a:p>
        </p:txBody>
      </p:sp>
      <p:sp>
        <p:nvSpPr>
          <p:cNvPr id="19466" name="Rectangle 11"/>
          <p:cNvSpPr>
            <a:spLocks noChangeArrowheads="1"/>
          </p:cNvSpPr>
          <p:nvPr/>
        </p:nvSpPr>
        <p:spPr bwMode="auto">
          <a:xfrm>
            <a:off x="3132138" y="981075"/>
            <a:ext cx="2879725" cy="935038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Владение</a:t>
            </a:r>
          </a:p>
          <a:p>
            <a:pPr algn="ctr"/>
            <a:r>
              <a:rPr lang="ru-RU" sz="2400" b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собственностью</a:t>
            </a:r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 flipV="1">
            <a:off x="2339975" y="3284538"/>
            <a:ext cx="1152525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 flipH="1" flipV="1">
            <a:off x="5435600" y="3284538"/>
            <a:ext cx="1512888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>
            <a:off x="4427538" y="191611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 flipV="1">
            <a:off x="4356100" y="4941888"/>
            <a:ext cx="0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4" name="Line 26"/>
          <p:cNvSpPr>
            <a:spLocks noChangeShapeType="1"/>
          </p:cNvSpPr>
          <p:nvPr/>
        </p:nvSpPr>
        <p:spPr bwMode="auto">
          <a:xfrm>
            <a:off x="2195513" y="2852738"/>
            <a:ext cx="1439862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5" name="Line 27"/>
          <p:cNvSpPr>
            <a:spLocks noChangeShapeType="1"/>
          </p:cNvSpPr>
          <p:nvPr/>
        </p:nvSpPr>
        <p:spPr bwMode="auto">
          <a:xfrm flipH="1">
            <a:off x="5219700" y="3068638"/>
            <a:ext cx="1512888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6" name="Line 28"/>
          <p:cNvSpPr>
            <a:spLocks noChangeShapeType="1"/>
          </p:cNvSpPr>
          <p:nvPr/>
        </p:nvSpPr>
        <p:spPr bwMode="auto">
          <a:xfrm flipH="1" flipV="1">
            <a:off x="5580063" y="4508500"/>
            <a:ext cx="792162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7" grpId="0" animBg="1"/>
      <p:bldP spid="17431" grpId="0" animBg="1"/>
      <p:bldP spid="17432" grpId="0" animBg="1"/>
      <p:bldP spid="17433" grpId="0" animBg="1"/>
      <p:bldP spid="17434" grpId="0" animBg="1"/>
      <p:bldP spid="17435" grpId="0" animBg="1"/>
      <p:bldP spid="1743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AutoShape 5"/>
          <p:cNvSpPr>
            <a:spLocks noChangeArrowheads="1"/>
          </p:cNvSpPr>
          <p:nvPr/>
        </p:nvSpPr>
        <p:spPr bwMode="auto">
          <a:xfrm>
            <a:off x="4860032" y="692696"/>
            <a:ext cx="3816350" cy="1800200"/>
          </a:xfrm>
          <a:prstGeom prst="wedgeRoundRectCallout">
            <a:avLst>
              <a:gd name="adj1" fmla="val -77870"/>
              <a:gd name="adj2" fmla="val 56134"/>
              <a:gd name="adj3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ru-RU" sz="3200" b="1" dirty="0">
                <a:solidFill>
                  <a:srgbClr val="000066"/>
                </a:solidFill>
              </a:rPr>
              <a:t>Какие права наиболее важные?</a:t>
            </a:r>
          </a:p>
        </p:txBody>
      </p:sp>
      <p:sp>
        <p:nvSpPr>
          <p:cNvPr id="21507" name="Содержимое 3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endParaRPr lang="ru-RU" dirty="0" smtClean="0"/>
          </a:p>
          <a:p>
            <a:endParaRPr lang="ru-RU" b="1" dirty="0" smtClean="0"/>
          </a:p>
          <a:p>
            <a:endParaRPr lang="ru-RU" dirty="0" smtClean="0"/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Представьте, что Вам предложили создать законы для нового государства.</a:t>
            </a:r>
          </a:p>
          <a:p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Назовите три права, которые должны быть гарантированы каждому человеку в новой стране.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3744913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Домашнее задание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Параграфы 6 и 7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Задание № 3 и 4 на с.76 </a:t>
            </a:r>
            <a:r>
              <a:rPr lang="ru-RU" dirty="0" smtClean="0">
                <a:solidFill>
                  <a:srgbClr val="002060"/>
                </a:solidFill>
              </a:rPr>
              <a:t>(в разделе «В классе и дома»)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Вопросы после параграфа № 1-7 разобрать (с.85 </a:t>
            </a:r>
            <a:r>
              <a:rPr lang="ru-RU" dirty="0" smtClean="0">
                <a:solidFill>
                  <a:srgbClr val="002060"/>
                </a:solidFill>
              </a:rPr>
              <a:t>раздел «Проверь себя»</a:t>
            </a:r>
            <a:r>
              <a:rPr lang="ru-RU" b="1" dirty="0" smtClean="0">
                <a:solidFill>
                  <a:srgbClr val="002060"/>
                </a:solidFill>
              </a:rPr>
              <a:t>) устно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4" name="Управляющая кнопка: в начало 3">
            <a:hlinkClick r:id="rId2" action="ppaction://hlinksldjump" highlightClick="1"/>
          </p:cNvPr>
          <p:cNvSpPr/>
          <p:nvPr/>
        </p:nvSpPr>
        <p:spPr>
          <a:xfrm>
            <a:off x="428596" y="6000768"/>
            <a:ext cx="642942" cy="214314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98884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</a:rPr>
              <a:t>   Мы к будущему готовимся.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И сердце стучит: пора!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И взрослыми мы становимся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Сегодня, завтра, вчера!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Мы видим себя входящими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В грядущие времена.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Как клятву произносящими</a:t>
            </a:r>
            <a:br>
              <a:rPr lang="ru-RU" b="1" dirty="0" smtClean="0">
                <a:solidFill>
                  <a:srgbClr val="002060"/>
                </a:solidFill>
              </a:rPr>
            </a:br>
            <a:r>
              <a:rPr lang="ru-RU" b="1" dirty="0" smtClean="0">
                <a:solidFill>
                  <a:srgbClr val="002060"/>
                </a:solidFill>
              </a:rPr>
              <a:t>"Я твой гражданин, страна!"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                                         </a:t>
            </a:r>
            <a:r>
              <a:rPr lang="ru-RU" sz="2400" i="1" dirty="0" smtClean="0"/>
              <a:t>Ю.Яковлев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1368412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4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Что такое права </a:t>
            </a:r>
            <a:endParaRPr lang="ru-RU" sz="4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2132856"/>
            <a:ext cx="8507288" cy="4054485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   Права – </a:t>
            </a:r>
            <a:r>
              <a:rPr lang="ru-RU" u="sng" dirty="0" smtClean="0">
                <a:solidFill>
                  <a:schemeClr val="accent6">
                    <a:lumMod val="75000"/>
                  </a:schemeClr>
                </a:solidFill>
              </a:rPr>
              <a:t>совокупность устанавливаемых и охраняемых государственной властью норм и правил, регулирующих отношения людей в обществе.</a:t>
            </a:r>
          </a:p>
          <a:p>
            <a:pPr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Каждый человек появившись на свет, уже обладает правами, равными правам другого человека.</a:t>
            </a:r>
            <a:endParaRPr lang="ru-RU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Управляющая кнопка: в начало 3">
            <a:hlinkClick r:id="rId2" action="ppaction://hlinksldjump" highlightClick="1"/>
          </p:cNvPr>
          <p:cNvSpPr/>
          <p:nvPr/>
        </p:nvSpPr>
        <p:spPr>
          <a:xfrm>
            <a:off x="500034" y="6215082"/>
            <a:ext cx="642942" cy="28575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81846" y="0"/>
            <a:ext cx="57486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Права человека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357422" y="1571612"/>
            <a:ext cx="2214578" cy="114300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Политиче-ские</a:t>
            </a:r>
            <a:r>
              <a:rPr lang="ru-RU" b="1" dirty="0" smtClean="0">
                <a:solidFill>
                  <a:schemeClr val="tx1"/>
                </a:solidFill>
              </a:rPr>
              <a:t> права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14282" y="1643050"/>
            <a:ext cx="2000264" cy="107157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55000" lnSpcReduction="20000"/>
          </a:bodyPr>
          <a:lstStyle/>
          <a:p>
            <a:pPr marL="0" indent="0">
              <a:buNone/>
            </a:pPr>
            <a:r>
              <a:rPr lang="ru-RU" b="1" dirty="0" err="1" smtClean="0">
                <a:solidFill>
                  <a:schemeClr val="tx1"/>
                </a:solidFill>
              </a:rPr>
              <a:t>Граждан-ские</a:t>
            </a:r>
            <a:r>
              <a:rPr lang="ru-RU" b="1" dirty="0" smtClean="0">
                <a:solidFill>
                  <a:schemeClr val="tx1"/>
                </a:solidFill>
              </a:rPr>
              <a:t> права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804248" y="1643050"/>
            <a:ext cx="2196908" cy="107157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Социально-экономиче-ские</a:t>
            </a:r>
            <a:r>
              <a:rPr lang="ru-RU" b="1" dirty="0" smtClean="0">
                <a:solidFill>
                  <a:schemeClr val="tx1"/>
                </a:solidFill>
              </a:rPr>
              <a:t> права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4786314" y="1643050"/>
            <a:ext cx="1928826" cy="114300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Культур-ные</a:t>
            </a:r>
            <a:r>
              <a:rPr lang="ru-RU" b="1" dirty="0" smtClean="0">
                <a:solidFill>
                  <a:schemeClr val="tx1"/>
                </a:solidFill>
              </a:rPr>
              <a:t> права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5720" y="2928934"/>
            <a:ext cx="2054032" cy="33803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1" algn="ctr"/>
            <a:r>
              <a:rPr lang="ru-RU" i="1" dirty="0" smtClean="0">
                <a:solidFill>
                  <a:schemeClr val="tx1"/>
                </a:solidFill>
              </a:rPr>
              <a:t>Право на: </a:t>
            </a:r>
          </a:p>
          <a:p>
            <a:pPr marL="0" lvl="1" algn="ctr"/>
            <a:r>
              <a:rPr lang="ru-RU" i="1" dirty="0" smtClean="0">
                <a:solidFill>
                  <a:schemeClr val="tx1"/>
                </a:solidFill>
              </a:rPr>
              <a:t>   </a:t>
            </a:r>
          </a:p>
          <a:p>
            <a:pPr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жизнь</a:t>
            </a:r>
          </a:p>
          <a:p>
            <a:pPr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свободу </a:t>
            </a:r>
          </a:p>
          <a:p>
            <a:pPr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личную </a:t>
            </a:r>
            <a:r>
              <a:rPr lang="ru-RU" dirty="0" err="1" smtClean="0">
                <a:solidFill>
                  <a:schemeClr val="tx1"/>
                </a:solidFill>
              </a:rPr>
              <a:t>неприкосновен-ность</a:t>
            </a:r>
            <a:endParaRPr lang="ru-RU" dirty="0" smtClean="0">
              <a:solidFill>
                <a:schemeClr val="tx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честь</a:t>
            </a:r>
          </a:p>
          <a:p>
            <a:pPr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достоинство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и др.  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571736" y="2928934"/>
            <a:ext cx="2000264" cy="33803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i="1" dirty="0" smtClean="0">
                <a:solidFill>
                  <a:schemeClr val="tx1"/>
                </a:solidFill>
              </a:rPr>
              <a:t>Право на:</a:t>
            </a:r>
          </a:p>
          <a:p>
            <a:pPr algn="ctr"/>
            <a:endParaRPr lang="ru-RU" sz="2000" i="1" dirty="0" smtClean="0">
              <a:solidFill>
                <a:schemeClr val="tx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ru-RU" sz="2000" dirty="0">
                <a:solidFill>
                  <a:schemeClr val="tx1"/>
                </a:solidFill>
              </a:rPr>
              <a:t>в</a:t>
            </a:r>
            <a:r>
              <a:rPr lang="ru-RU" sz="2000" dirty="0" smtClean="0">
                <a:solidFill>
                  <a:schemeClr val="tx1"/>
                </a:solidFill>
              </a:rPr>
              <a:t>озможность участия граждан в политической жизни страны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4857752" y="2928934"/>
            <a:ext cx="1802480" cy="33803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>
                <a:solidFill>
                  <a:schemeClr val="tx1"/>
                </a:solidFill>
              </a:rPr>
              <a:t>Право на:</a:t>
            </a:r>
          </a:p>
          <a:p>
            <a:pPr algn="ctr"/>
            <a:endParaRPr lang="ru-RU" i="1" dirty="0" smtClean="0">
              <a:solidFill>
                <a:schemeClr val="tx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участие в культурной жизни страны</a:t>
            </a:r>
          </a:p>
          <a:p>
            <a:pPr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доступ к культурным ценностям</a:t>
            </a:r>
          </a:p>
          <a:p>
            <a:pPr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свободу творчества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и др.</a:t>
            </a:r>
          </a:p>
          <a:p>
            <a:pPr algn="ctr">
              <a:buFont typeface="Arial" pitchFamily="34" charset="0"/>
              <a:buChar char="•"/>
            </a:pP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929454" y="2928934"/>
            <a:ext cx="2107042" cy="3380386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>
                <a:solidFill>
                  <a:schemeClr val="tx1"/>
                </a:solidFill>
              </a:rPr>
              <a:t>Право на:</a:t>
            </a:r>
          </a:p>
          <a:p>
            <a:pPr algn="ctr"/>
            <a:endParaRPr lang="ru-RU" i="1" dirty="0" smtClean="0">
              <a:solidFill>
                <a:schemeClr val="tx1"/>
              </a:solidFill>
            </a:endParaRPr>
          </a:p>
          <a:p>
            <a:pPr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благосостояние</a:t>
            </a:r>
          </a:p>
          <a:p>
            <a:pPr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 социальную  защиту </a:t>
            </a:r>
          </a:p>
          <a:p>
            <a:pPr algn="ctr">
              <a:buFont typeface="Arial" pitchFamily="34" charset="0"/>
              <a:buChar char="•"/>
            </a:pPr>
            <a:r>
              <a:rPr lang="ru-RU" dirty="0" smtClean="0">
                <a:solidFill>
                  <a:schemeClr val="tx1"/>
                </a:solidFill>
              </a:rPr>
              <a:t>достойный уровень жизни</a:t>
            </a:r>
          </a:p>
          <a:p>
            <a:pPr algn="ctr">
              <a:buFont typeface="Arial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б</a:t>
            </a:r>
            <a:r>
              <a:rPr lang="ru-RU" dirty="0" smtClean="0">
                <a:solidFill>
                  <a:schemeClr val="tx1"/>
                </a:solidFill>
              </a:rPr>
              <a:t>ыть собственником </a:t>
            </a:r>
          </a:p>
          <a:p>
            <a:pPr algn="ctr">
              <a:buFont typeface="Arial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н</a:t>
            </a:r>
            <a:r>
              <a:rPr lang="ru-RU" dirty="0" smtClean="0">
                <a:solidFill>
                  <a:schemeClr val="tx1"/>
                </a:solidFill>
              </a:rPr>
              <a:t>аследовать имущество</a:t>
            </a:r>
          </a:p>
          <a:p>
            <a:pPr algn="ctr">
              <a:buFont typeface="Arial" pitchFamily="34" charset="0"/>
              <a:buChar char="•"/>
            </a:pP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9" name="Прямая со стрелкой 18"/>
          <p:cNvCxnSpPr>
            <a:endCxn id="8" idx="0"/>
          </p:cNvCxnSpPr>
          <p:nvPr/>
        </p:nvCxnSpPr>
        <p:spPr>
          <a:xfrm rot="16200000" flipH="1">
            <a:off x="5447115" y="1339438"/>
            <a:ext cx="428628" cy="178595"/>
          </a:xfrm>
          <a:prstGeom prst="straightConnector1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16200000" flipH="1">
            <a:off x="5447116" y="1339439"/>
            <a:ext cx="428628" cy="178595"/>
          </a:xfrm>
          <a:prstGeom prst="straightConnector1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6643702" y="1142984"/>
            <a:ext cx="928694" cy="500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endCxn id="5" idx="0"/>
          </p:cNvCxnSpPr>
          <p:nvPr/>
        </p:nvCxnSpPr>
        <p:spPr>
          <a:xfrm rot="5400000">
            <a:off x="3268257" y="1339439"/>
            <a:ext cx="428628" cy="357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10800000" flipV="1">
            <a:off x="1357290" y="1142984"/>
            <a:ext cx="714380" cy="500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Управляющая кнопка: в начало 16">
            <a:hlinkClick r:id="rId2" action="ppaction://hlinksldjump" highlightClick="1"/>
          </p:cNvPr>
          <p:cNvSpPr/>
          <p:nvPr/>
        </p:nvSpPr>
        <p:spPr>
          <a:xfrm>
            <a:off x="285720" y="6429396"/>
            <a:ext cx="714380" cy="214314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Прямая соединительная линия 18"/>
          <p:cNvCxnSpPr/>
          <p:nvPr/>
        </p:nvCxnSpPr>
        <p:spPr>
          <a:xfrm rot="5400000">
            <a:off x="1572398" y="2999578"/>
            <a:ext cx="428628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635512" y="188640"/>
            <a:ext cx="57486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Права человека</a:t>
            </a:r>
            <a:endParaRPr lang="ru-RU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Багетная рамка 4"/>
          <p:cNvSpPr/>
          <p:nvPr/>
        </p:nvSpPr>
        <p:spPr>
          <a:xfrm>
            <a:off x="500034" y="1714488"/>
            <a:ext cx="2428892" cy="1071570"/>
          </a:xfrm>
          <a:prstGeom prst="bevel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всеобщий характер</a:t>
            </a:r>
            <a:endParaRPr lang="ru-RU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Содержимое 5"/>
          <p:cNvSpPr txBox="1">
            <a:spLocks/>
          </p:cNvSpPr>
          <p:nvPr/>
        </p:nvSpPr>
        <p:spPr>
          <a:xfrm>
            <a:off x="6286512" y="1785926"/>
            <a:ext cx="2286016" cy="1000132"/>
          </a:xfrm>
          <a:prstGeom prst="bevel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2000" i="0" u="none" strike="noStrike" kern="1200" normalizeH="0" baseline="0" noProof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неделимый характер</a:t>
            </a:r>
            <a:endParaRPr kumimoji="0" lang="ru-RU" sz="2000" i="0" u="none" strike="noStrike" kern="1200" normalizeH="0" baseline="0" noProof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Багетная рамка 7"/>
          <p:cNvSpPr/>
          <p:nvPr/>
        </p:nvSpPr>
        <p:spPr>
          <a:xfrm>
            <a:off x="3428992" y="1714488"/>
            <a:ext cx="2428892" cy="1071570"/>
          </a:xfrm>
          <a:prstGeom prst="bevel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неотчуждаемый характер</a:t>
            </a:r>
            <a:endParaRPr lang="ru-RU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0" name="Багетная рамка 9"/>
          <p:cNvSpPr/>
          <p:nvPr/>
        </p:nvSpPr>
        <p:spPr>
          <a:xfrm>
            <a:off x="323528" y="3143248"/>
            <a:ext cx="2533960" cy="321471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Все люди рождаются свободными и равными в своем достоинстве и в правах.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1" name="Багетная рамка 10"/>
          <p:cNvSpPr/>
          <p:nvPr/>
        </p:nvSpPr>
        <p:spPr>
          <a:xfrm>
            <a:off x="3059832" y="3143248"/>
            <a:ext cx="3168352" cy="321471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Они принадлежат всем людям, права человека не нужно покупать, зарабатывать или наследовать.</a:t>
            </a:r>
            <a:endParaRPr lang="ru-RU" b="1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 flipV="1">
            <a:off x="1500166" y="1142984"/>
            <a:ext cx="714380" cy="5000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4321967" y="1464455"/>
            <a:ext cx="428628" cy="7143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 rot="16200000" flipH="1">
            <a:off x="7072330" y="1214422"/>
            <a:ext cx="500066" cy="500066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8" idx="2"/>
            <a:endCxn id="11" idx="6"/>
          </p:cNvCxnSpPr>
          <p:nvPr/>
        </p:nvCxnSpPr>
        <p:spPr>
          <a:xfrm>
            <a:off x="4643438" y="2786058"/>
            <a:ext cx="570" cy="3571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7" idx="2"/>
          </p:cNvCxnSpPr>
          <p:nvPr/>
        </p:nvCxnSpPr>
        <p:spPr>
          <a:xfrm rot="5400000">
            <a:off x="7215206" y="3000372"/>
            <a:ext cx="42862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Багетная рамка 8"/>
          <p:cNvSpPr/>
          <p:nvPr/>
        </p:nvSpPr>
        <p:spPr>
          <a:xfrm>
            <a:off x="6372200" y="3143248"/>
            <a:ext cx="2664296" cy="3214710"/>
          </a:xfrm>
          <a:prstGeom prst="bevel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Каждый человек  обладает всей совокупностью прав.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8" name="Управляющая кнопка: в начало 17">
            <a:hlinkClick r:id="rId2" action="ppaction://hlinksldjump" highlightClick="1"/>
          </p:cNvPr>
          <p:cNvSpPr/>
          <p:nvPr/>
        </p:nvSpPr>
        <p:spPr>
          <a:xfrm>
            <a:off x="428596" y="6500834"/>
            <a:ext cx="714380" cy="142876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Конституция Российской Федерации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16832"/>
            <a:ext cx="8424936" cy="4209331"/>
          </a:xfrm>
        </p:spPr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chemeClr val="accent6">
                    <a:lumMod val="75000"/>
                  </a:schemeClr>
                </a:solidFill>
              </a:rPr>
              <a:t>   Конституция – 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[</a:t>
            </a:r>
            <a:r>
              <a:rPr lang="ru-RU" i="1" dirty="0" smtClean="0">
                <a:solidFill>
                  <a:schemeClr val="accent6">
                    <a:lumMod val="75000"/>
                  </a:schemeClr>
                </a:solidFill>
              </a:rPr>
              <a:t>от лат. </a:t>
            </a:r>
            <a:r>
              <a:rPr lang="en-US" i="1" dirty="0" err="1" smtClean="0">
                <a:solidFill>
                  <a:schemeClr val="accent6">
                    <a:lumMod val="75000"/>
                  </a:schemeClr>
                </a:solidFill>
              </a:rPr>
              <a:t>consitutio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установление, устройство</a:t>
            </a:r>
            <a:r>
              <a:rPr lang="en-US" i="1" dirty="0" smtClean="0">
                <a:solidFill>
                  <a:schemeClr val="accent6">
                    <a:lumMod val="75000"/>
                  </a:schemeClr>
                </a:solidFill>
              </a:rPr>
              <a:t>]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– </a:t>
            </a:r>
            <a:r>
              <a:rPr lang="ru-RU" b="1" u="sng" dirty="0" smtClean="0">
                <a:solidFill>
                  <a:schemeClr val="accent6">
                    <a:lumMod val="75000"/>
                  </a:schemeClr>
                </a:solidFill>
              </a:rPr>
              <a:t>основной закон государства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, определяющий его общественное и государственное устройство, порядок и принципы образования органов власти, избирательную систему, основные права и обязанности граждан.</a:t>
            </a:r>
            <a:endParaRPr lang="ru-RU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Управляющая кнопка: в начало 3">
            <a:hlinkClick r:id="rId2" action="ppaction://hlinksldjump" highlightClick="1"/>
          </p:cNvPr>
          <p:cNvSpPr/>
          <p:nvPr/>
        </p:nvSpPr>
        <p:spPr>
          <a:xfrm>
            <a:off x="428596" y="6357958"/>
            <a:ext cx="714380" cy="285752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Всероссийский документ о правах человека</a:t>
            </a:r>
          </a:p>
        </p:txBody>
      </p:sp>
      <p:pic>
        <p:nvPicPr>
          <p:cNvPr id="7172" name="Picture 10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971600" y="2204864"/>
            <a:ext cx="2304257" cy="3168352"/>
          </a:xfrm>
          <a:noFill/>
        </p:spPr>
      </p:pic>
      <p:sp>
        <p:nvSpPr>
          <p:cNvPr id="7171" name="Содержимое 3"/>
          <p:cNvSpPr>
            <a:spLocks noGrp="1"/>
          </p:cNvSpPr>
          <p:nvPr>
            <p:ph sz="half" idx="2"/>
          </p:nvPr>
        </p:nvSpPr>
        <p:spPr>
          <a:xfrm>
            <a:off x="3851920" y="2204864"/>
            <a:ext cx="5112568" cy="4237931"/>
          </a:xfrm>
        </p:spPr>
        <p:txBody>
          <a:bodyPr/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 декабря 1993 года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всенародным референдумом принята Конституция РФ.</a:t>
            </a:r>
          </a:p>
          <a:p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глава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Конституции Российской Федерации закрепляет права человека и гражданина.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Документы  о правах человека</a:t>
            </a:r>
          </a:p>
        </p:txBody>
      </p:sp>
      <p:sp>
        <p:nvSpPr>
          <p:cNvPr id="5" name="Text Box 22"/>
          <p:cNvSpPr txBox="1">
            <a:spLocks noChangeArrowheads="1"/>
          </p:cNvSpPr>
          <p:nvPr/>
        </p:nvSpPr>
        <p:spPr bwMode="auto">
          <a:xfrm>
            <a:off x="179512" y="1988840"/>
            <a:ext cx="8568952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40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Всеобщая декларация </a:t>
            </a:r>
            <a:endParaRPr lang="ru-RU" sz="4000" b="1" dirty="0" smtClean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40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прав </a:t>
            </a:r>
            <a:r>
              <a:rPr lang="ru-RU" sz="40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человека, </a:t>
            </a:r>
            <a:r>
              <a: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1948 г</a:t>
            </a: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.,</a:t>
            </a:r>
          </a:p>
          <a:p>
            <a:pPr algn="ctr">
              <a:spcBef>
                <a:spcPct val="50000"/>
              </a:spcBef>
              <a:defRPr/>
            </a:pPr>
            <a:endParaRPr lang="ru-RU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40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Международные пакты </a:t>
            </a:r>
            <a:endParaRPr lang="ru-RU" sz="4000" b="1" dirty="0" smtClean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sz="4000" b="1" dirty="0" smtClean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о </a:t>
            </a:r>
            <a:r>
              <a:rPr lang="ru-RU" sz="40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правах человека, </a:t>
            </a:r>
            <a:r>
              <a: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1966 г</a:t>
            </a:r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endParaRPr lang="ru-RU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374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Тема374</Template>
  <TotalTime>428</TotalTime>
  <Words>715</Words>
  <Application>Microsoft Office PowerPoint</Application>
  <PresentationFormat>Экран (4:3)</PresentationFormat>
  <Paragraphs>136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Тема374</vt:lpstr>
      <vt:lpstr>Права и обязанности граждан</vt:lpstr>
      <vt:lpstr>План :</vt:lpstr>
      <vt:lpstr>Слайд 3</vt:lpstr>
      <vt:lpstr>Что такое права </vt:lpstr>
      <vt:lpstr>Слайд 5</vt:lpstr>
      <vt:lpstr>Слайд 6</vt:lpstr>
      <vt:lpstr>  Конституция Российской Федерации</vt:lpstr>
      <vt:lpstr>Всероссийский документ о правах человека</vt:lpstr>
      <vt:lpstr>Документы  о правах человека</vt:lpstr>
      <vt:lpstr>Словарь</vt:lpstr>
      <vt:lpstr>Кто и как обеспечивает твои права</vt:lpstr>
      <vt:lpstr>Слайд 12</vt:lpstr>
      <vt:lpstr>Слайд 13</vt:lpstr>
      <vt:lpstr>Слайд 14</vt:lpstr>
      <vt:lpstr>Словарь</vt:lpstr>
      <vt:lpstr>Слайд 16</vt:lpstr>
      <vt:lpstr>Международные документы  о правах ребенка</vt:lpstr>
      <vt:lpstr>Словарь</vt:lpstr>
      <vt:lpstr>    До 14 лет ты  уже имеешь право:</vt:lpstr>
      <vt:lpstr>Новые возможности  после исполнения 14 лет</vt:lpstr>
      <vt:lpstr>Соотнесите:</vt:lpstr>
      <vt:lpstr>Слайд 22</vt:lpstr>
      <vt:lpstr>Домашнее задание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Права и обязанности граждан</dc:title>
  <dc:creator>Admin</dc:creator>
  <cp:lastModifiedBy>Анастасия</cp:lastModifiedBy>
  <cp:revision>49</cp:revision>
  <dcterms:created xsi:type="dcterms:W3CDTF">2010-11-16T17:01:01Z</dcterms:created>
  <dcterms:modified xsi:type="dcterms:W3CDTF">2017-11-14T17:30:05Z</dcterms:modified>
</cp:coreProperties>
</file>