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1" r:id="rId2"/>
    <p:sldId id="282" r:id="rId3"/>
    <p:sldId id="278" r:id="rId4"/>
    <p:sldId id="257" r:id="rId5"/>
    <p:sldId id="265" r:id="rId6"/>
    <p:sldId id="266" r:id="rId7"/>
    <p:sldId id="267" r:id="rId8"/>
    <p:sldId id="268" r:id="rId9"/>
    <p:sldId id="269" r:id="rId10"/>
    <p:sldId id="276" r:id="rId11"/>
    <p:sldId id="271" r:id="rId12"/>
    <p:sldId id="270" r:id="rId13"/>
    <p:sldId id="272" r:id="rId14"/>
    <p:sldId id="273" r:id="rId15"/>
    <p:sldId id="274" r:id="rId16"/>
    <p:sldId id="262" r:id="rId17"/>
    <p:sldId id="275" r:id="rId18"/>
    <p:sldId id="263" r:id="rId19"/>
    <p:sldId id="277" r:id="rId20"/>
    <p:sldId id="283" r:id="rId21"/>
    <p:sldId id="28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1A25CA-2104-4AF1-A25B-A1E4C31D1CF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40ABB2-9C03-4176-9D46-B1BA8EDC6A2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663300"/>
              </a:solidFill>
            </a:rPr>
            <a:t>ПОБ</a:t>
          </a:r>
          <a:endParaRPr lang="ru-RU" sz="2400" b="1" dirty="0">
            <a:solidFill>
              <a:srgbClr val="663300"/>
            </a:solidFill>
          </a:endParaRPr>
        </a:p>
      </dgm:t>
    </dgm:pt>
    <dgm:pt modelId="{E1C9931D-5E73-4160-9E01-306FCBB22174}" type="parTrans" cxnId="{CA2E7570-C0EA-4326-8E4C-26E9E1C5773A}">
      <dgm:prSet/>
      <dgm:spPr/>
      <dgm:t>
        <a:bodyPr/>
        <a:lstStyle/>
        <a:p>
          <a:endParaRPr lang="ru-RU"/>
        </a:p>
      </dgm:t>
    </dgm:pt>
    <dgm:pt modelId="{04674EF5-858E-4F36-B6E0-43C73DCF94E7}" type="sibTrans" cxnId="{CA2E7570-C0EA-4326-8E4C-26E9E1C5773A}">
      <dgm:prSet/>
      <dgm:spPr/>
      <dgm:t>
        <a:bodyPr/>
        <a:lstStyle/>
        <a:p>
          <a:endParaRPr lang="ru-RU"/>
        </a:p>
      </dgm:t>
    </dgm:pt>
    <dgm:pt modelId="{95C6E891-4A9B-4828-9148-A786E168EE4E}">
      <dgm:prSet phldrT="[Текст]" custT="1"/>
      <dgm:spPr/>
      <dgm:t>
        <a:bodyPr/>
        <a:lstStyle/>
        <a:p>
          <a:endParaRPr lang="ru-RU" sz="2400" b="1" dirty="0" smtClean="0">
            <a:solidFill>
              <a:srgbClr val="663300"/>
            </a:solidFill>
          </a:endParaRPr>
        </a:p>
        <a:p>
          <a:r>
            <a:rPr lang="ru-RU" sz="2400" b="1" dirty="0" smtClean="0">
              <a:solidFill>
                <a:srgbClr val="663300"/>
              </a:solidFill>
            </a:rPr>
            <a:t>ДКП</a:t>
          </a:r>
          <a:endParaRPr lang="ru-RU" sz="2400" b="1" dirty="0">
            <a:solidFill>
              <a:srgbClr val="663300"/>
            </a:solidFill>
          </a:endParaRPr>
        </a:p>
      </dgm:t>
    </dgm:pt>
    <dgm:pt modelId="{4A55B140-9205-45F3-87C9-592A8C3C964F}" type="parTrans" cxnId="{2C863599-B928-4DC4-942B-D916AD3821A4}">
      <dgm:prSet/>
      <dgm:spPr/>
      <dgm:t>
        <a:bodyPr/>
        <a:lstStyle/>
        <a:p>
          <a:endParaRPr lang="ru-RU"/>
        </a:p>
      </dgm:t>
    </dgm:pt>
    <dgm:pt modelId="{0E57A344-36BE-4472-82FC-03562138C52A}" type="sibTrans" cxnId="{2C863599-B928-4DC4-942B-D916AD3821A4}">
      <dgm:prSet/>
      <dgm:spPr/>
      <dgm:t>
        <a:bodyPr/>
        <a:lstStyle/>
        <a:p>
          <a:endParaRPr lang="ru-RU"/>
        </a:p>
      </dgm:t>
    </dgm:pt>
    <dgm:pt modelId="{1E4DAAB6-8D51-4454-88F5-41AD5129BAAF}">
      <dgm:prSet phldrT="[Текст]"/>
      <dgm:spPr/>
      <dgm:t>
        <a:bodyPr/>
        <a:lstStyle/>
        <a:p>
          <a:r>
            <a:rPr lang="ru-RU" b="1" dirty="0" smtClean="0">
              <a:solidFill>
                <a:srgbClr val="663300"/>
              </a:solidFill>
            </a:rPr>
            <a:t>ГИБДД</a:t>
          </a:r>
          <a:endParaRPr lang="ru-RU" b="1" dirty="0">
            <a:solidFill>
              <a:srgbClr val="663300"/>
            </a:solidFill>
          </a:endParaRPr>
        </a:p>
      </dgm:t>
    </dgm:pt>
    <dgm:pt modelId="{5D61EE63-9E13-46C1-B0A8-95ABD3F3C087}" type="parTrans" cxnId="{9E144B0F-737B-4DF3-9BC6-DC3A67B441CD}">
      <dgm:prSet/>
      <dgm:spPr/>
      <dgm:t>
        <a:bodyPr/>
        <a:lstStyle/>
        <a:p>
          <a:endParaRPr lang="ru-RU"/>
        </a:p>
      </dgm:t>
    </dgm:pt>
    <dgm:pt modelId="{244F74F2-CE39-4D07-8CD5-AE710E307D01}" type="sibTrans" cxnId="{9E144B0F-737B-4DF3-9BC6-DC3A67B441CD}">
      <dgm:prSet/>
      <dgm:spPr/>
      <dgm:t>
        <a:bodyPr/>
        <a:lstStyle/>
        <a:p>
          <a:endParaRPr lang="ru-RU"/>
        </a:p>
      </dgm:t>
    </dgm:pt>
    <dgm:pt modelId="{EECBF588-640E-49DA-81A3-621EACCDD42E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663300"/>
              </a:solidFill>
            </a:rPr>
            <a:t>Следят за  порядком на дорогах.</a:t>
          </a:r>
          <a:endParaRPr lang="ru-RU" sz="2800" b="1" dirty="0">
            <a:solidFill>
              <a:srgbClr val="663300"/>
            </a:solidFill>
          </a:endParaRPr>
        </a:p>
      </dgm:t>
    </dgm:pt>
    <dgm:pt modelId="{B7DA8E7D-BB41-42AA-9F21-3B73CE04B496}" type="parTrans" cxnId="{CBFB43AE-9534-4A18-83E5-25615493C927}">
      <dgm:prSet/>
      <dgm:spPr/>
      <dgm:t>
        <a:bodyPr/>
        <a:lstStyle/>
        <a:p>
          <a:endParaRPr lang="ru-RU"/>
        </a:p>
      </dgm:t>
    </dgm:pt>
    <dgm:pt modelId="{97A50AB4-BAB7-4968-A91C-BEA96B2FB089}" type="sibTrans" cxnId="{CBFB43AE-9534-4A18-83E5-25615493C927}">
      <dgm:prSet/>
      <dgm:spPr/>
      <dgm:t>
        <a:bodyPr/>
        <a:lstStyle/>
        <a:p>
          <a:endParaRPr lang="ru-RU"/>
        </a:p>
      </dgm:t>
    </dgm:pt>
    <dgm:pt modelId="{B74C16E3-C59F-459E-A39A-570C348CDD0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663300"/>
              </a:solidFill>
            </a:rPr>
            <a:t>Обеспечение личной и общественной безопасности, охрана собственности, общественного порядка.</a:t>
          </a:r>
          <a:endParaRPr lang="ru-RU" sz="2000" b="1" dirty="0">
            <a:solidFill>
              <a:srgbClr val="663300"/>
            </a:solidFill>
          </a:endParaRPr>
        </a:p>
      </dgm:t>
    </dgm:pt>
    <dgm:pt modelId="{7D20F47C-47DA-4F11-9C3A-9319C5E84950}" type="parTrans" cxnId="{426C98B5-1E9D-4CD9-8C2B-E4898D5A85F6}">
      <dgm:prSet/>
      <dgm:spPr/>
      <dgm:t>
        <a:bodyPr/>
        <a:lstStyle/>
        <a:p>
          <a:endParaRPr lang="ru-RU"/>
        </a:p>
      </dgm:t>
    </dgm:pt>
    <dgm:pt modelId="{BE027359-13C3-4398-ACCD-83152B8302E0}" type="sibTrans" cxnId="{426C98B5-1E9D-4CD9-8C2B-E4898D5A85F6}">
      <dgm:prSet/>
      <dgm:spPr/>
      <dgm:t>
        <a:bodyPr/>
        <a:lstStyle/>
        <a:p>
          <a:endParaRPr lang="ru-RU"/>
        </a:p>
      </dgm:t>
    </dgm:pt>
    <dgm:pt modelId="{C07F31A1-6163-4463-B21B-3D689A2C8D7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663300"/>
              </a:solidFill>
            </a:rPr>
            <a:t>Принимают меры, чтобы подростки не нарушали закон. Предмет их особой заботы – дети из неблагополучных семей.</a:t>
          </a:r>
          <a:endParaRPr lang="ru-RU" sz="2000" b="1" dirty="0">
            <a:solidFill>
              <a:srgbClr val="663300"/>
            </a:solidFill>
          </a:endParaRPr>
        </a:p>
      </dgm:t>
    </dgm:pt>
    <dgm:pt modelId="{EDEB56E0-EDC6-4D81-807E-3DA40A242970}" type="parTrans" cxnId="{057C9B11-24E4-4669-9988-AAEFCF5B2568}">
      <dgm:prSet/>
      <dgm:spPr/>
      <dgm:t>
        <a:bodyPr/>
        <a:lstStyle/>
        <a:p>
          <a:endParaRPr lang="ru-RU"/>
        </a:p>
      </dgm:t>
    </dgm:pt>
    <dgm:pt modelId="{83958F9D-6E0A-41FF-9604-DCE27E02C703}" type="sibTrans" cxnId="{057C9B11-24E4-4669-9988-AAEFCF5B2568}">
      <dgm:prSet/>
      <dgm:spPr/>
      <dgm:t>
        <a:bodyPr/>
        <a:lstStyle/>
        <a:p>
          <a:endParaRPr lang="ru-RU"/>
        </a:p>
      </dgm:t>
    </dgm:pt>
    <dgm:pt modelId="{F346B99B-7435-4558-A852-5F90A0ED1813}" type="pres">
      <dgm:prSet presAssocID="{CA1A25CA-2104-4AF1-A25B-A1E4C31D1CF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911430-9D22-4813-A2DC-BFF0569BC1DD}" type="pres">
      <dgm:prSet presAssocID="{3A40ABB2-9C03-4176-9D46-B1BA8EDC6A23}" presName="composite" presStyleCnt="0"/>
      <dgm:spPr/>
    </dgm:pt>
    <dgm:pt modelId="{B2A35B04-50A9-4327-BF99-BF972E1352BB}" type="pres">
      <dgm:prSet presAssocID="{3A40ABB2-9C03-4176-9D46-B1BA8EDC6A2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6038A-EA38-4A78-9930-AB0B9504BC9F}" type="pres">
      <dgm:prSet presAssocID="{3A40ABB2-9C03-4176-9D46-B1BA8EDC6A2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AA911-6937-499D-8C8A-0E690582F2DC}" type="pres">
      <dgm:prSet presAssocID="{04674EF5-858E-4F36-B6E0-43C73DCF94E7}" presName="sp" presStyleCnt="0"/>
      <dgm:spPr/>
    </dgm:pt>
    <dgm:pt modelId="{DC2F99EE-DC81-481A-A7BB-ADC10E910AF2}" type="pres">
      <dgm:prSet presAssocID="{95C6E891-4A9B-4828-9148-A786E168EE4E}" presName="composite" presStyleCnt="0"/>
      <dgm:spPr/>
    </dgm:pt>
    <dgm:pt modelId="{98FCD1A2-2F72-4ADF-9B05-823277DC0BE1}" type="pres">
      <dgm:prSet presAssocID="{95C6E891-4A9B-4828-9148-A786E168EE4E}" presName="parentText" presStyleLbl="alignNode1" presStyleIdx="1" presStyleCnt="3" custScaleX="111548" custLinFactNeighborX="5774" custLinFactNeighborY="-5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5B96F-6672-4E2C-93EE-F6344950BE0E}" type="pres">
      <dgm:prSet presAssocID="{95C6E891-4A9B-4828-9148-A786E168EE4E}" presName="descendantText" presStyleLbl="alignAcc1" presStyleIdx="1" presStyleCnt="3" custScaleY="125720" custLinFactNeighborX="-1456" custLinFactNeighborY="-4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A560F-5E07-4979-83C8-705FBE0077C3}" type="pres">
      <dgm:prSet presAssocID="{0E57A344-36BE-4472-82FC-03562138C52A}" presName="sp" presStyleCnt="0"/>
      <dgm:spPr/>
    </dgm:pt>
    <dgm:pt modelId="{9FDC2BE7-B44C-445B-BBDD-DAFDCF92B410}" type="pres">
      <dgm:prSet presAssocID="{1E4DAAB6-8D51-4454-88F5-41AD5129BAAF}" presName="composite" presStyleCnt="0"/>
      <dgm:spPr/>
    </dgm:pt>
    <dgm:pt modelId="{CE32ABA9-F71A-4067-8EBB-9BB2AFEBE8EC}" type="pres">
      <dgm:prSet presAssocID="{1E4DAAB6-8D51-4454-88F5-41AD5129BAA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8EBB2B-64DD-4509-8178-B92D01FBF816}" type="pres">
      <dgm:prSet presAssocID="{1E4DAAB6-8D51-4454-88F5-41AD5129BAAF}" presName="descendantText" presStyleLbl="alignAcc1" presStyleIdx="2" presStyleCnt="3" custLinFactNeighborX="488" custLinFactNeighborY="21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FB43AE-9534-4A18-83E5-25615493C927}" srcId="{1E4DAAB6-8D51-4454-88F5-41AD5129BAAF}" destId="{EECBF588-640E-49DA-81A3-621EACCDD42E}" srcOrd="0" destOrd="0" parTransId="{B7DA8E7D-BB41-42AA-9F21-3B73CE04B496}" sibTransId="{97A50AB4-BAB7-4968-A91C-BEA96B2FB089}"/>
    <dgm:cxn modelId="{A128BA88-BC37-4380-9F97-744C7C6F7448}" type="presOf" srcId="{B74C16E3-C59F-459E-A39A-570C348CDD05}" destId="{F436038A-EA38-4A78-9930-AB0B9504BC9F}" srcOrd="0" destOrd="0" presId="urn:microsoft.com/office/officeart/2005/8/layout/chevron2"/>
    <dgm:cxn modelId="{9E144B0F-737B-4DF3-9BC6-DC3A67B441CD}" srcId="{CA1A25CA-2104-4AF1-A25B-A1E4C31D1CFE}" destId="{1E4DAAB6-8D51-4454-88F5-41AD5129BAAF}" srcOrd="2" destOrd="0" parTransId="{5D61EE63-9E13-46C1-B0A8-95ABD3F3C087}" sibTransId="{244F74F2-CE39-4D07-8CD5-AE710E307D01}"/>
    <dgm:cxn modelId="{C29D5F8E-B4B1-414E-A6E0-897783DFA441}" type="presOf" srcId="{3A40ABB2-9C03-4176-9D46-B1BA8EDC6A23}" destId="{B2A35B04-50A9-4327-BF99-BF972E1352BB}" srcOrd="0" destOrd="0" presId="urn:microsoft.com/office/officeart/2005/8/layout/chevron2"/>
    <dgm:cxn modelId="{CA2E7570-C0EA-4326-8E4C-26E9E1C5773A}" srcId="{CA1A25CA-2104-4AF1-A25B-A1E4C31D1CFE}" destId="{3A40ABB2-9C03-4176-9D46-B1BA8EDC6A23}" srcOrd="0" destOrd="0" parTransId="{E1C9931D-5E73-4160-9E01-306FCBB22174}" sibTransId="{04674EF5-858E-4F36-B6E0-43C73DCF94E7}"/>
    <dgm:cxn modelId="{72920BCF-5715-459E-BFC1-360174786547}" type="presOf" srcId="{CA1A25CA-2104-4AF1-A25B-A1E4C31D1CFE}" destId="{F346B99B-7435-4558-A852-5F90A0ED1813}" srcOrd="0" destOrd="0" presId="urn:microsoft.com/office/officeart/2005/8/layout/chevron2"/>
    <dgm:cxn modelId="{C410FF73-4FD1-4678-8822-A52B4DFAB7F1}" type="presOf" srcId="{95C6E891-4A9B-4828-9148-A786E168EE4E}" destId="{98FCD1A2-2F72-4ADF-9B05-823277DC0BE1}" srcOrd="0" destOrd="0" presId="urn:microsoft.com/office/officeart/2005/8/layout/chevron2"/>
    <dgm:cxn modelId="{057C9B11-24E4-4669-9988-AAEFCF5B2568}" srcId="{95C6E891-4A9B-4828-9148-A786E168EE4E}" destId="{C07F31A1-6163-4463-B21B-3D689A2C8D7A}" srcOrd="0" destOrd="0" parTransId="{EDEB56E0-EDC6-4D81-807E-3DA40A242970}" sibTransId="{83958F9D-6E0A-41FF-9604-DCE27E02C703}"/>
    <dgm:cxn modelId="{508E64E8-2FE0-47A8-A6CF-29E8C70DD059}" type="presOf" srcId="{C07F31A1-6163-4463-B21B-3D689A2C8D7A}" destId="{1725B96F-6672-4E2C-93EE-F6344950BE0E}" srcOrd="0" destOrd="0" presId="urn:microsoft.com/office/officeart/2005/8/layout/chevron2"/>
    <dgm:cxn modelId="{045E7A7D-A867-4CD5-AF2D-154C06F52A25}" type="presOf" srcId="{1E4DAAB6-8D51-4454-88F5-41AD5129BAAF}" destId="{CE32ABA9-F71A-4067-8EBB-9BB2AFEBE8EC}" srcOrd="0" destOrd="0" presId="urn:microsoft.com/office/officeart/2005/8/layout/chevron2"/>
    <dgm:cxn modelId="{426C98B5-1E9D-4CD9-8C2B-E4898D5A85F6}" srcId="{3A40ABB2-9C03-4176-9D46-B1BA8EDC6A23}" destId="{B74C16E3-C59F-459E-A39A-570C348CDD05}" srcOrd="0" destOrd="0" parTransId="{7D20F47C-47DA-4F11-9C3A-9319C5E84950}" sibTransId="{BE027359-13C3-4398-ACCD-83152B8302E0}"/>
    <dgm:cxn modelId="{2C863599-B928-4DC4-942B-D916AD3821A4}" srcId="{CA1A25CA-2104-4AF1-A25B-A1E4C31D1CFE}" destId="{95C6E891-4A9B-4828-9148-A786E168EE4E}" srcOrd="1" destOrd="0" parTransId="{4A55B140-9205-45F3-87C9-592A8C3C964F}" sibTransId="{0E57A344-36BE-4472-82FC-03562138C52A}"/>
    <dgm:cxn modelId="{8B78FDD2-6712-4386-B412-3FA9DF2D4944}" type="presOf" srcId="{EECBF588-640E-49DA-81A3-621EACCDD42E}" destId="{668EBB2B-64DD-4509-8178-B92D01FBF816}" srcOrd="0" destOrd="0" presId="urn:microsoft.com/office/officeart/2005/8/layout/chevron2"/>
    <dgm:cxn modelId="{40065F72-48FD-4717-A8CC-14268750E0CA}" type="presParOf" srcId="{F346B99B-7435-4558-A852-5F90A0ED1813}" destId="{67911430-9D22-4813-A2DC-BFF0569BC1DD}" srcOrd="0" destOrd="0" presId="urn:microsoft.com/office/officeart/2005/8/layout/chevron2"/>
    <dgm:cxn modelId="{842B9473-9859-4C25-8059-9743A1B36525}" type="presParOf" srcId="{67911430-9D22-4813-A2DC-BFF0569BC1DD}" destId="{B2A35B04-50A9-4327-BF99-BF972E1352BB}" srcOrd="0" destOrd="0" presId="urn:microsoft.com/office/officeart/2005/8/layout/chevron2"/>
    <dgm:cxn modelId="{FBC0A28A-F022-4FF2-881B-749D3B5ACCDA}" type="presParOf" srcId="{67911430-9D22-4813-A2DC-BFF0569BC1DD}" destId="{F436038A-EA38-4A78-9930-AB0B9504BC9F}" srcOrd="1" destOrd="0" presId="urn:microsoft.com/office/officeart/2005/8/layout/chevron2"/>
    <dgm:cxn modelId="{6052A630-DC94-435D-A07E-795CD519B470}" type="presParOf" srcId="{F346B99B-7435-4558-A852-5F90A0ED1813}" destId="{189AA911-6937-499D-8C8A-0E690582F2DC}" srcOrd="1" destOrd="0" presId="urn:microsoft.com/office/officeart/2005/8/layout/chevron2"/>
    <dgm:cxn modelId="{5A07E2EB-9D87-4DA9-935E-C4C832840079}" type="presParOf" srcId="{F346B99B-7435-4558-A852-5F90A0ED1813}" destId="{DC2F99EE-DC81-481A-A7BB-ADC10E910AF2}" srcOrd="2" destOrd="0" presId="urn:microsoft.com/office/officeart/2005/8/layout/chevron2"/>
    <dgm:cxn modelId="{DE382010-5385-4D85-BEFE-B260E30C4A90}" type="presParOf" srcId="{DC2F99EE-DC81-481A-A7BB-ADC10E910AF2}" destId="{98FCD1A2-2F72-4ADF-9B05-823277DC0BE1}" srcOrd="0" destOrd="0" presId="urn:microsoft.com/office/officeart/2005/8/layout/chevron2"/>
    <dgm:cxn modelId="{715439B9-FEA2-4700-ACA4-AD1206AE755D}" type="presParOf" srcId="{DC2F99EE-DC81-481A-A7BB-ADC10E910AF2}" destId="{1725B96F-6672-4E2C-93EE-F6344950BE0E}" srcOrd="1" destOrd="0" presId="urn:microsoft.com/office/officeart/2005/8/layout/chevron2"/>
    <dgm:cxn modelId="{20213E1E-7A76-4A01-88F9-24E21D60B56B}" type="presParOf" srcId="{F346B99B-7435-4558-A852-5F90A0ED1813}" destId="{44AA560F-5E07-4979-83C8-705FBE0077C3}" srcOrd="3" destOrd="0" presId="urn:microsoft.com/office/officeart/2005/8/layout/chevron2"/>
    <dgm:cxn modelId="{FD93E36A-CE85-490D-9894-8E8718AB244C}" type="presParOf" srcId="{F346B99B-7435-4558-A852-5F90A0ED1813}" destId="{9FDC2BE7-B44C-445B-BBDD-DAFDCF92B410}" srcOrd="4" destOrd="0" presId="urn:microsoft.com/office/officeart/2005/8/layout/chevron2"/>
    <dgm:cxn modelId="{3AB7C872-B647-4490-8617-86D9D46BC702}" type="presParOf" srcId="{9FDC2BE7-B44C-445B-BBDD-DAFDCF92B410}" destId="{CE32ABA9-F71A-4067-8EBB-9BB2AFEBE8EC}" srcOrd="0" destOrd="0" presId="urn:microsoft.com/office/officeart/2005/8/layout/chevron2"/>
    <dgm:cxn modelId="{2FFAD14D-FBB3-4325-9662-68DBFCC70D1B}" type="presParOf" srcId="{9FDC2BE7-B44C-445B-BBDD-DAFDCF92B410}" destId="{668EBB2B-64DD-4509-8178-B92D01FBF8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A35B04-50A9-4327-BF99-BF972E1352BB}">
      <dsp:nvSpPr>
        <dsp:cNvPr id="0" name=""/>
        <dsp:cNvSpPr/>
      </dsp:nvSpPr>
      <dsp:spPr>
        <a:xfrm rot="5400000">
          <a:off x="-312068" y="284057"/>
          <a:ext cx="1833440" cy="128340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663300"/>
              </a:solidFill>
            </a:rPr>
            <a:t>ПОБ</a:t>
          </a:r>
          <a:endParaRPr lang="ru-RU" sz="2400" b="1" kern="1200" dirty="0">
            <a:solidFill>
              <a:srgbClr val="663300"/>
            </a:solidFill>
          </a:endParaRPr>
        </a:p>
      </dsp:txBody>
      <dsp:txXfrm rot="5400000">
        <a:off x="-312068" y="284057"/>
        <a:ext cx="1833440" cy="1283408"/>
      </dsp:txXfrm>
    </dsp:sp>
    <dsp:sp modelId="{F436038A-EA38-4A78-9930-AB0B9504BC9F}">
      <dsp:nvSpPr>
        <dsp:cNvPr id="0" name=""/>
        <dsp:cNvSpPr/>
      </dsp:nvSpPr>
      <dsp:spPr>
        <a:xfrm rot="5400000">
          <a:off x="4166992" y="-2911594"/>
          <a:ext cx="1191736" cy="70330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663300"/>
              </a:solidFill>
            </a:rPr>
            <a:t>Обеспечение личной и общественной безопасности, охрана собственности, общественного порядка.</a:t>
          </a:r>
          <a:endParaRPr lang="ru-RU" sz="2000" b="1" kern="1200" dirty="0">
            <a:solidFill>
              <a:srgbClr val="663300"/>
            </a:solidFill>
          </a:endParaRPr>
        </a:p>
      </dsp:txBody>
      <dsp:txXfrm rot="5400000">
        <a:off x="4166992" y="-2911594"/>
        <a:ext cx="1191736" cy="7033007"/>
      </dsp:txXfrm>
    </dsp:sp>
    <dsp:sp modelId="{98FCD1A2-2F72-4ADF-9B05-823277DC0BE1}">
      <dsp:nvSpPr>
        <dsp:cNvPr id="0" name=""/>
        <dsp:cNvSpPr/>
      </dsp:nvSpPr>
      <dsp:spPr>
        <a:xfrm rot="5400000">
          <a:off x="-163860" y="2001802"/>
          <a:ext cx="1833440" cy="1431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663300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663300"/>
              </a:solidFill>
            </a:rPr>
            <a:t>ДКП</a:t>
          </a:r>
          <a:endParaRPr lang="ru-RU" sz="2400" b="1" kern="1200" dirty="0">
            <a:solidFill>
              <a:srgbClr val="663300"/>
            </a:solidFill>
          </a:endParaRPr>
        </a:p>
      </dsp:txBody>
      <dsp:txXfrm rot="5400000">
        <a:off x="-163860" y="2001802"/>
        <a:ext cx="1833440" cy="1431616"/>
      </dsp:txXfrm>
    </dsp:sp>
    <dsp:sp modelId="{1725B96F-6672-4E2C-93EE-F6344950BE0E}">
      <dsp:nvSpPr>
        <dsp:cNvPr id="0" name=""/>
        <dsp:cNvSpPr/>
      </dsp:nvSpPr>
      <dsp:spPr>
        <a:xfrm rot="5400000">
          <a:off x="3985044" y="-1157571"/>
          <a:ext cx="1499038" cy="70330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663300"/>
              </a:solidFill>
            </a:rPr>
            <a:t>Принимают меры, чтобы подростки не нарушали закон. Предмет их особой заботы – дети из неблагополучных семей.</a:t>
          </a:r>
          <a:endParaRPr lang="ru-RU" sz="2000" b="1" kern="1200" dirty="0">
            <a:solidFill>
              <a:srgbClr val="663300"/>
            </a:solidFill>
          </a:endParaRPr>
        </a:p>
      </dsp:txBody>
      <dsp:txXfrm rot="5400000">
        <a:off x="3985044" y="-1157571"/>
        <a:ext cx="1499038" cy="7033007"/>
      </dsp:txXfrm>
    </dsp:sp>
    <dsp:sp modelId="{CE32ABA9-F71A-4067-8EBB-9BB2AFEBE8EC}">
      <dsp:nvSpPr>
        <dsp:cNvPr id="0" name=""/>
        <dsp:cNvSpPr/>
      </dsp:nvSpPr>
      <dsp:spPr>
        <a:xfrm rot="5400000">
          <a:off x="-312068" y="3733742"/>
          <a:ext cx="1833440" cy="128340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663300"/>
              </a:solidFill>
            </a:rPr>
            <a:t>ГИБДД</a:t>
          </a:r>
          <a:endParaRPr lang="ru-RU" sz="2800" b="1" kern="1200" dirty="0">
            <a:solidFill>
              <a:srgbClr val="663300"/>
            </a:solidFill>
          </a:endParaRPr>
        </a:p>
      </dsp:txBody>
      <dsp:txXfrm rot="5400000">
        <a:off x="-312068" y="3733742"/>
        <a:ext cx="1833440" cy="1283408"/>
      </dsp:txXfrm>
    </dsp:sp>
    <dsp:sp modelId="{668EBB2B-64DD-4509-8178-B92D01FBF816}">
      <dsp:nvSpPr>
        <dsp:cNvPr id="0" name=""/>
        <dsp:cNvSpPr/>
      </dsp:nvSpPr>
      <dsp:spPr>
        <a:xfrm rot="5400000">
          <a:off x="4201313" y="797686"/>
          <a:ext cx="1191736" cy="70330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663300"/>
              </a:solidFill>
            </a:rPr>
            <a:t>Следят за  порядком на дорогах.</a:t>
          </a:r>
          <a:endParaRPr lang="ru-RU" sz="2800" b="1" kern="1200" dirty="0">
            <a:solidFill>
              <a:srgbClr val="663300"/>
            </a:solidFill>
          </a:endParaRPr>
        </a:p>
      </dsp:txBody>
      <dsp:txXfrm rot="5400000">
        <a:off x="4201313" y="797686"/>
        <a:ext cx="1191736" cy="7033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40D2DAB-B594-4A0C-9D03-F361EE6B4D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29200" y="17526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29200" y="3886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C54DEE2-C735-4096-BD20-F21F8BF77B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099C520-C705-4A6D-B39D-C5D70BD21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4AF3837B-6FB9-444A-B30A-3CABF58A07C0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125769B-7BE0-47E4-AEEE-136AED7632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3808" y="5733256"/>
            <a:ext cx="6300192" cy="1124744"/>
          </a:xfrm>
        </p:spPr>
        <p:txBody>
          <a:bodyPr/>
          <a:lstStyle/>
          <a:p>
            <a:r>
              <a:rPr lang="ru-RU" sz="5400" b="1" dirty="0" smtClean="0">
                <a:solidFill>
                  <a:srgbClr val="993300"/>
                </a:solidFill>
              </a:rPr>
              <a:t>Человек и закон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2641" y="0"/>
            <a:ext cx="8141359" cy="5400600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5414780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764704"/>
            <a:ext cx="4320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</a:rPr>
              <a:t>Все государства в разные времена стремились 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</a:rPr>
              <a:t>по разному решить вопрос 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</a:rPr>
              <a:t>о справедливой организации правосудия. 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</a:rPr>
              <a:t>Со временем были выработаны принципы  правосудия. Один из них –  презумпция невиновности. 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6" name="Picture 2" descr="http://i51.fastpic.ru/big/2012/1226/78/3060f3e01aff9b996ca98b2093b05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1289" y="692696"/>
            <a:ext cx="4482711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0"/>
            <a:ext cx="7772400" cy="1143000"/>
          </a:xfrm>
        </p:spPr>
        <p:txBody>
          <a:bodyPr/>
          <a:lstStyle/>
          <a:p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  Презумпция невиновности: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0728"/>
            <a:ext cx="4608512" cy="381642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 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«…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обвиняемый считается </a:t>
            </a:r>
            <a:r>
              <a:rPr lang="ru-RU" sz="28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невиновным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до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тех пор,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пока             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его вина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не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будет доказана в установленном законом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порядке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».</a:t>
            </a:r>
          </a:p>
        </p:txBody>
      </p:sp>
      <p:pic>
        <p:nvPicPr>
          <p:cNvPr id="80903" name="Picture 7" descr="суд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8024" y="1196752"/>
            <a:ext cx="4355976" cy="4355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Rectangle 8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Фемида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6570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323528" y="1412776"/>
            <a:ext cx="4320480" cy="3950146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повязка на глазах – символ беспристрастия;</a:t>
            </a:r>
          </a:p>
          <a:p>
            <a:pPr>
              <a:buFontTx/>
              <a:buChar char="-"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  <a:p>
            <a:pPr>
              <a:buFontTx/>
              <a:buChar char="-"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весы – символ меры и справедливости; </a:t>
            </a:r>
          </a:p>
          <a:p>
            <a:pPr>
              <a:buFontTx/>
              <a:buChar char="-"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  <a:p>
            <a:pPr>
              <a:buFontTx/>
              <a:buChar char="-"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меч – символ возмездия.</a:t>
            </a:r>
          </a:p>
        </p:txBody>
      </p:sp>
      <p:pic>
        <p:nvPicPr>
          <p:cNvPr id="30722" name="Picture 2" descr="http://rb7.ru/files/co_photos/2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359024"/>
            <a:ext cx="4355976" cy="4355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      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Органы внутренних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дел (полиция)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9641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196752"/>
            <a:ext cx="3744416" cy="4114800"/>
          </a:xfrm>
        </p:spPr>
        <p:txBody>
          <a:bodyPr/>
          <a:lstStyle/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Arial" charset="0"/>
            </a:endParaRPr>
          </a:p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Следят за</a:t>
            </a:r>
          </a:p>
          <a:p>
            <a:pPr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    общественным порядком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Борются 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с </a:t>
            </a:r>
          </a:p>
          <a:p>
            <a:pPr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 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" charset="0"/>
              </a:rPr>
              <a:t>правонарушениями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8674" name="Picture 2" descr="http://profrt.ru/wp-content/uploads/2013/05/%D0%BF%D0%BE%D0%BB%D0%B8%D1%86%D0%B8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444182"/>
            <a:ext cx="5580112" cy="427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Полиция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373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79512" y="1268760"/>
            <a:ext cx="4320480" cy="45259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</a:t>
            </a:r>
            <a:r>
              <a:rPr lang="ru-RU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Криминальная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Задачи</a:t>
            </a:r>
            <a:r>
              <a:rPr lang="ru-RU" sz="24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предупреждение, пресечение и раскрытие преступлений;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розыск лиц, скрывающихся от правоохранительных органов.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427984" y="1341438"/>
            <a:ext cx="4716016" cy="45989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</a:t>
            </a:r>
            <a:r>
              <a:rPr lang="ru-RU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Общественной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        </a:t>
            </a:r>
            <a:r>
              <a:rPr lang="ru-RU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безопасности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</a:t>
            </a:r>
            <a:r>
              <a:rPr lang="ru-RU" sz="24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Задачи: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обеспечение личной и общественной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безопасности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охрана общественного порядка.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-  предупреждение и пресечение правонарушений.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 flipH="1">
            <a:off x="1619672" y="620688"/>
            <a:ext cx="1655763" cy="647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>
            <a:off x="5868144" y="692696"/>
            <a:ext cx="1511300" cy="647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Подразделения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криминальной полиции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412776"/>
            <a:ext cx="5508104" cy="3312368"/>
          </a:xfrm>
        </p:spPr>
        <p:txBody>
          <a:bodyPr/>
          <a:lstStyle/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Уголовный розыск.</a:t>
            </a:r>
          </a:p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Подразделение по борьбе с экономическими преступлениями.</a:t>
            </a:r>
          </a:p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Подразделение по борьбе с незаконным оборотом наркотиков.</a:t>
            </a:r>
          </a:p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Криминалистические лаборатории и др.</a:t>
            </a:r>
          </a:p>
        </p:txBody>
      </p:sp>
      <p:pic>
        <p:nvPicPr>
          <p:cNvPr id="26626" name="Picture 2" descr="http://ratnik.su/images/4102.jpg"/>
          <p:cNvPicPr>
            <a:picLocks noChangeAspect="1" noChangeArrowheads="1"/>
          </p:cNvPicPr>
          <p:nvPr/>
        </p:nvPicPr>
        <p:blipFill>
          <a:blip r:embed="rId2" cstate="print"/>
          <a:srcRect l="6186" t="12373" r="7203" b="5656"/>
          <a:stretch>
            <a:fillRect/>
          </a:stretch>
        </p:blipFill>
        <p:spPr bwMode="auto">
          <a:xfrm>
            <a:off x="5580112" y="1235969"/>
            <a:ext cx="3563888" cy="4497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хема 4"/>
          <p:cNvPicPr>
            <a:picLocks noGrp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>
            <a:solidFill>
              <a:srgbClr val="663300"/>
            </a:solidFill>
          </a:ln>
        </p:spPr>
      </p:pic>
      <p:sp>
        <p:nvSpPr>
          <p:cNvPr id="50181" name="TextBox 6"/>
          <p:cNvSpPr txBox="1">
            <a:spLocks noChangeArrowheads="1"/>
          </p:cNvSpPr>
          <p:nvPr/>
        </p:nvSpPr>
        <p:spPr bwMode="auto">
          <a:xfrm>
            <a:off x="2051720" y="5733256"/>
            <a:ext cx="508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663300"/>
                </a:solidFill>
                <a:latin typeface="Trebuchet MS" pitchFamily="34" charset="0"/>
              </a:rPr>
              <a:t>Задачи криминальной </a:t>
            </a:r>
            <a:r>
              <a:rPr lang="ru-RU" sz="2400" b="1" dirty="0" smtClean="0">
                <a:solidFill>
                  <a:srgbClr val="663300"/>
                </a:solidFill>
                <a:latin typeface="Trebuchet MS" pitchFamily="34" charset="0"/>
              </a:rPr>
              <a:t>полиции</a:t>
            </a:r>
            <a:endParaRPr lang="ru-RU" sz="2400" b="1" dirty="0">
              <a:solidFill>
                <a:srgbClr val="6633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Подразделения полиции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/>
            </a:r>
            <a:b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</a:b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общественной 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безопасности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700808"/>
            <a:ext cx="612068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Подразделения патрульно-постовой службы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Дежурные части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ГАИ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Паспортно-визовые службы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Участковые инспектора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Подразделения по делам несовершеннолетних</a:t>
            </a:r>
          </a:p>
        </p:txBody>
      </p:sp>
      <p:pic>
        <p:nvPicPr>
          <p:cNvPr id="79885" name="Picture 13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628800"/>
            <a:ext cx="2684504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4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Основные задачи </a:t>
            </a:r>
            <a:r>
              <a:rPr lang="ru-RU" sz="4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полиции </a:t>
            </a:r>
            <a:r>
              <a:rPr lang="ru-RU" sz="4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общественной безопасности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556792"/>
          <a:ext cx="8316416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0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19864" y="3140968"/>
            <a:ext cx="122413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11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1556792"/>
            <a:ext cx="1259632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15" name="Picture 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19863" y="5229200"/>
            <a:ext cx="1224137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ChangeArrowheads="1"/>
          </p:cNvSpPr>
          <p:nvPr/>
        </p:nvSpPr>
        <p:spPr bwMode="auto">
          <a:xfrm>
            <a:off x="395536" y="547519"/>
            <a:ext cx="8568953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  </a:t>
            </a:r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органам оказывающим населению юридическую, </a:t>
            </a:r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правовую </a:t>
            </a:r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помощь относят ещё</a:t>
            </a:r>
          </a:p>
          <a:p>
            <a:pPr algn="ctr"/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нотариат и адвокатуру, </a:t>
            </a:r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 </a:t>
            </a:r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мы с вами чаще употребляем понятия</a:t>
            </a:r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означающие профессии  людей, работающих  там: </a:t>
            </a:r>
            <a:endParaRPr lang="ru-RU" sz="28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buFontTx/>
              <a:buChar char="-"/>
            </a:pPr>
            <a:r>
              <a:rPr lang="ru-RU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Чем занимается адвокат? </a:t>
            </a:r>
          </a:p>
          <a:p>
            <a:pPr algn="ctr">
              <a:buFontTx/>
              <a:buChar char="-"/>
            </a:pP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-Чем занимается  нотариус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 </a:t>
            </a:r>
          </a:p>
          <a:p>
            <a:pPr algn="ctr"/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 eaLnBrk="0" hangingPunct="0"/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ru-RU" sz="6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Правоохранительные органы </a:t>
            </a:r>
            <a:endParaRPr lang="ru-RU" sz="6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949280"/>
            <a:ext cx="6588224" cy="769640"/>
          </a:xfrm>
        </p:spPr>
        <p:txBody>
          <a:bodyPr/>
          <a:lstStyle/>
          <a:p>
            <a:pPr algn="r"/>
            <a:r>
              <a:rPr lang="ru-RU" sz="3400" b="1" dirty="0" smtClean="0">
                <a:solidFill>
                  <a:srgbClr val="993300"/>
                </a:solidFill>
              </a:rPr>
              <a:t>Кто стоит на страже закона</a:t>
            </a:r>
            <a:endParaRPr lang="ru-RU" sz="3400" b="1" dirty="0">
              <a:solidFill>
                <a:srgbClr val="993300"/>
              </a:solidFill>
            </a:endParaRPr>
          </a:p>
        </p:txBody>
      </p:sp>
    </p:spTree>
  </p:cSld>
  <p:clrMapOvr>
    <a:masterClrMapping/>
  </p:clrMapOvr>
  <p:transition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Адвокат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Профессия адвоката является одной из самых старинных. Первые ее представители появились еще в Древнем Риме. Это лицо, профессия которого – оказание квалифицированной юридической </a:t>
            </a:r>
            <a:r>
              <a:rPr lang="ru-RU" dirty="0" smtClean="0"/>
              <a:t>помощи</a:t>
            </a:r>
            <a:r>
              <a:rPr lang="ru-RU" dirty="0" smtClean="0">
                <a:solidFill>
                  <a:schemeClr val="bg1"/>
                </a:solidFill>
              </a:rPr>
              <a:t> людям и организациям,  </a:t>
            </a:r>
            <a:r>
              <a:rPr lang="ru-RU" dirty="0" smtClean="0"/>
              <a:t>защита</a:t>
            </a:r>
            <a:r>
              <a:rPr lang="ru-RU" dirty="0" smtClean="0">
                <a:solidFill>
                  <a:schemeClr val="bg1"/>
                </a:solidFill>
              </a:rPr>
              <a:t> их прав и интересов в суде.</a:t>
            </a:r>
          </a:p>
        </p:txBody>
      </p:sp>
    </p:spTree>
  </p:cSld>
  <p:clrMapOvr>
    <a:masterClrMapping/>
  </p:clrMapOvr>
  <p:transition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Нотариус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Нотариусы появились еще во </a:t>
            </a:r>
            <a:r>
              <a:rPr lang="en-US" dirty="0" smtClean="0">
                <a:solidFill>
                  <a:schemeClr val="bg1"/>
                </a:solidFill>
              </a:rPr>
              <a:t>II-III </a:t>
            </a:r>
            <a:r>
              <a:rPr lang="ru-RU" dirty="0" smtClean="0">
                <a:solidFill>
                  <a:schemeClr val="bg1"/>
                </a:solidFill>
              </a:rPr>
              <a:t>вв.н.э. как работники при Римской церкви, составляющие юридические документы. Это лицо, специально уполномоченное на совершение нотариальных действий: </a:t>
            </a:r>
            <a:r>
              <a:rPr lang="ru-RU" dirty="0" smtClean="0"/>
              <a:t>свидет</a:t>
            </a:r>
            <a:r>
              <a:rPr lang="ru-RU" dirty="0" smtClean="0">
                <a:solidFill>
                  <a:schemeClr val="bg1"/>
                </a:solidFill>
              </a:rPr>
              <a:t>ельствование верности копий </a:t>
            </a:r>
            <a:r>
              <a:rPr lang="ru-RU" dirty="0" smtClean="0"/>
              <a:t>док</a:t>
            </a:r>
            <a:r>
              <a:rPr lang="ru-RU" dirty="0" smtClean="0">
                <a:solidFill>
                  <a:schemeClr val="bg1"/>
                </a:solidFill>
              </a:rPr>
              <a:t>ументов, переводов и др.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WordArt 2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8353425" cy="60483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569"/>
              </a:avLst>
            </a:prstTxWarp>
          </a:bodyPr>
          <a:lstStyle/>
          <a:p>
            <a:pPr algn="r"/>
            <a:endParaRPr lang="ru-RU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r"/>
            <a:r>
              <a:rPr lang="ru-RU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"Законы хороши: но </a:t>
            </a:r>
          </a:p>
          <a:p>
            <a:pPr algn="r"/>
            <a:r>
              <a:rPr lang="ru-RU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их надобно ещё хорошо исполнять, </a:t>
            </a:r>
          </a:p>
          <a:p>
            <a:pPr algn="r"/>
            <a:r>
              <a:rPr lang="ru-RU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чтобы люди были счастливы"</a:t>
            </a:r>
          </a:p>
          <a:p>
            <a:pPr algn="r"/>
            <a:endParaRPr lang="ru-RU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r"/>
            <a:endParaRPr lang="ru-RU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r"/>
            <a:endParaRPr lang="ru-RU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r"/>
            <a:r>
              <a:rPr lang="ru-RU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                   </a:t>
            </a:r>
          </a:p>
        </p:txBody>
      </p:sp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3779838" y="4005263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Н.М.Карамзин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3960440" cy="4525963"/>
          </a:xfrm>
        </p:spPr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страже закона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Суд осуществляет правосудие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лиция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None/>
            </a:pP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7890" name="Picture 2" descr="http://image.newsru.com/pict/id/large/1429581_2011120223210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2096" y="1124744"/>
            <a:ext cx="5231904" cy="3923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195513" y="260350"/>
            <a:ext cx="5905500" cy="1130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Правоохранительные органы</a:t>
            </a:r>
          </a:p>
          <a:p>
            <a:pPr algn="ctr"/>
            <a:r>
              <a:rPr lang="ru-RU" sz="28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Российской Федерации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403350" y="1844675"/>
            <a:ext cx="2447925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Прокуратура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5940425" y="1844675"/>
            <a:ext cx="2447925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Таможня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1116013" y="3284538"/>
            <a:ext cx="3527425" cy="987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Федеральная служба </a:t>
            </a:r>
          </a:p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безопасности</a:t>
            </a:r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5364163" y="3284538"/>
            <a:ext cx="3095625" cy="987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Суды</a:t>
            </a: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2771800" y="4437112"/>
            <a:ext cx="5112717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Органы внутренних дел 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(полиция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3419475" y="1412875"/>
            <a:ext cx="165735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>
            <a:off x="5219700" y="1412875"/>
            <a:ext cx="13684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>
            <a:off x="5148263" y="1412875"/>
            <a:ext cx="86360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 flipH="1">
            <a:off x="3995738" y="1412875"/>
            <a:ext cx="1081087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6" name="Line 20"/>
          <p:cNvSpPr>
            <a:spLocks noChangeShapeType="1"/>
          </p:cNvSpPr>
          <p:nvPr/>
        </p:nvSpPr>
        <p:spPr bwMode="auto">
          <a:xfrm flipH="1">
            <a:off x="5076056" y="1412875"/>
            <a:ext cx="769" cy="3024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3284984"/>
            <a:ext cx="125862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437112"/>
            <a:ext cx="936104" cy="115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/>
          <a:srcRect l="16502" r="24733"/>
          <a:stretch>
            <a:fillRect/>
          </a:stretch>
        </p:blipFill>
        <p:spPr bwMode="auto">
          <a:xfrm>
            <a:off x="521946" y="1844824"/>
            <a:ext cx="881702" cy="939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428" y="3284984"/>
            <a:ext cx="724683" cy="1014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6" cstate="print"/>
          <a:srcRect l="16243" r="18784"/>
          <a:stretch>
            <a:fillRect/>
          </a:stretch>
        </p:blipFill>
        <p:spPr bwMode="auto">
          <a:xfrm>
            <a:off x="7956376" y="1844824"/>
            <a:ext cx="1068912" cy="924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3059832" y="5733256"/>
            <a:ext cx="59401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663300"/>
                </a:solidFill>
              </a:rPr>
              <a:t>Их назначение – борьба с правонарушениями, защита правопорядка, пресечение противоправной деятельности</a:t>
            </a:r>
            <a:endParaRPr lang="ru-RU" sz="20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Прокуратура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412776"/>
            <a:ext cx="4536504" cy="3528392"/>
          </a:xfrm>
        </p:spPr>
        <p:txBody>
          <a:bodyPr/>
          <a:lstStyle/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Надзирает за соблюдением законов</a:t>
            </a:r>
          </a:p>
          <a:p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Представляет интересы государства в судебном процессе</a:t>
            </a:r>
          </a:p>
        </p:txBody>
      </p:sp>
      <p:pic>
        <p:nvPicPr>
          <p:cNvPr id="6" name="Picture 2" descr="http://static.ngs.ru/news/preview/859dee302db4684e3880a317c60cce2e0675dfea_4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9" y="1327815"/>
            <a:ext cx="3779912" cy="4415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Таможня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512" y="1628800"/>
            <a:ext cx="4546848" cy="3024336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Следит за законностью  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перемещений товаров через границу.</a:t>
            </a:r>
            <a:endParaRPr lang="ru-RU" dirty="0"/>
          </a:p>
        </p:txBody>
      </p:sp>
      <p:pic>
        <p:nvPicPr>
          <p:cNvPr id="34818" name="Picture 2" descr="http://vladnews.ru/uploads/akimov/071210/i-27-chto-text-f02_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2898" y="1700808"/>
            <a:ext cx="5331102" cy="4014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Федеральная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служба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безопасности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(ФСБ)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916832"/>
            <a:ext cx="432048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Борется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с терроризмом, шпионажем и другими преступлениями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против государства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59402" name="Picture 10" descr="Спецподразделение ФСБ по борьбе с терроризмом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0993" y="1484784"/>
            <a:ext cx="4503007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196752"/>
          </a:xfrm>
        </p:spPr>
        <p:txBody>
          <a:bodyPr/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Суды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700808"/>
            <a:ext cx="31683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Осуществляют правосудие и </a:t>
            </a:r>
            <a:b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</a:b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обеспечивают законность в обществе.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2770" name="Picture 2" descr="http://www.gazetairkutsk.ru/wp-content/uploads/2011/12/55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484784"/>
            <a:ext cx="6012160" cy="408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63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Тема263</Template>
  <TotalTime>89</TotalTime>
  <Words>445</Words>
  <Application>Microsoft Office PowerPoint</Application>
  <PresentationFormat>Экран (4:3)</PresentationFormat>
  <Paragraphs>98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Тема263</vt:lpstr>
      <vt:lpstr>Слайд 1</vt:lpstr>
      <vt:lpstr>Правоохранительные органы </vt:lpstr>
      <vt:lpstr>Слайд 3</vt:lpstr>
      <vt:lpstr>Слайд 4</vt:lpstr>
      <vt:lpstr>Слайд 5</vt:lpstr>
      <vt:lpstr>Прокуратура</vt:lpstr>
      <vt:lpstr>  Таможня</vt:lpstr>
      <vt:lpstr>Федеральная служба безопасности (ФСБ)</vt:lpstr>
      <vt:lpstr>Суды</vt:lpstr>
      <vt:lpstr>Слайд 10</vt:lpstr>
      <vt:lpstr>   Презумпция невиновности:</vt:lpstr>
      <vt:lpstr>Фемида</vt:lpstr>
      <vt:lpstr>        Органы внутренних дел (полиция)</vt:lpstr>
      <vt:lpstr>Полиция</vt:lpstr>
      <vt:lpstr>        Подразделения криминальной полиции </vt:lpstr>
      <vt:lpstr>Слайд 16</vt:lpstr>
      <vt:lpstr>Подразделения полиции  общественной  безопасности</vt:lpstr>
      <vt:lpstr>Основные задачи полиции общественной безопасности</vt:lpstr>
      <vt:lpstr>Слайд 19</vt:lpstr>
      <vt:lpstr>Адвокат</vt:lpstr>
      <vt:lpstr>Нотариус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Василий</dc:creator>
  <cp:lastModifiedBy>Анастасия</cp:lastModifiedBy>
  <cp:revision>14</cp:revision>
  <dcterms:created xsi:type="dcterms:W3CDTF">2013-12-16T11:11:22Z</dcterms:created>
  <dcterms:modified xsi:type="dcterms:W3CDTF">2017-09-04T19:23:16Z</dcterms:modified>
</cp:coreProperties>
</file>