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103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17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0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3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1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1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5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3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9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5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644A3D-7944-4C9E-B760-FE9DA79A3D0C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84387" y="688202"/>
            <a:ext cx="10736083" cy="29436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Гражданское общество </a:t>
            </a:r>
            <a:br>
              <a:rPr lang="ru-RU" dirty="0"/>
            </a:br>
            <a:r>
              <a:rPr lang="ru-RU" dirty="0"/>
              <a:t>и</a:t>
            </a:r>
            <a:br>
              <a:rPr lang="ru-RU" dirty="0"/>
            </a:br>
            <a:r>
              <a:rPr lang="ru-RU" dirty="0"/>
              <a:t> правовое государство</a:t>
            </a:r>
          </a:p>
        </p:txBody>
      </p:sp>
    </p:spTree>
    <p:extLst>
      <p:ext uri="{BB962C8B-B14F-4D97-AF65-F5344CB8AC3E}">
        <p14:creationId xmlns:p14="http://schemas.microsoft.com/office/powerpoint/2010/main" val="398273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242668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latin typeface="Bookman Old Style" panose="02050604050505020204" pitchFamily="18" charset="0"/>
              </a:rPr>
              <a:t>ПРИЗНАКИ ГРАЖДАНСКОГО ОБЩЕСТВА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677" y="685801"/>
            <a:ext cx="11451101" cy="526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Bookman Old Style" panose="02050604050505020204" pitchFamily="18" charset="0"/>
              </a:rPr>
              <a:t>—обеспечение </a:t>
            </a:r>
            <a:r>
              <a:rPr lang="ru-RU" sz="2400" dirty="0">
                <a:latin typeface="Bookman Old Style" panose="02050604050505020204" pitchFamily="18" charset="0"/>
              </a:rPr>
              <a:t>прав и свобод человека и граж­данина;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—самоуправляемость; </a:t>
            </a:r>
          </a:p>
          <a:p>
            <a:pPr marL="0" indent="0" algn="just">
              <a:buNone/>
            </a:pPr>
            <a:r>
              <a:rPr lang="ru-RU" sz="2400" dirty="0" smtClean="0">
                <a:latin typeface="Bookman Old Style" panose="02050604050505020204" pitchFamily="18" charset="0"/>
              </a:rPr>
              <a:t>—</a:t>
            </a:r>
            <a:r>
              <a:rPr lang="ru-RU" sz="2400" dirty="0">
                <a:latin typeface="Bookman Old Style" panose="02050604050505020204" pitchFamily="18" charset="0"/>
              </a:rPr>
              <a:t>свободно формирующееся общественное мнение, плюрализм мнений; 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—всеобщая информированность и реальное осуществление пра­ва человека на информацию;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—легитимность и демократический характер власти; 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—сильная социальная политика государства, обеспечивающая до­стойный уровень жизни людей, и другие признаки.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4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86397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latin typeface="Bookman Old Style" panose="02050604050505020204" pitchFamily="18" charset="0"/>
              </a:rPr>
              <a:t>ФУНКЦИИ ГРАЖДАНСКОГО ОБЩЕСТВА: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46" y="872198"/>
            <a:ext cx="11380762" cy="46845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—Независимо от государства располагает средствами и санкциями, с помощью которых можно заставить человека соблюдать общепринятые нормы, обеспечивающие социализацию и воспитание граждан.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—Защищает граждан и их объединения, интересы и потребности от незаконного вмешательства в их жизнь государства и его органов, защищает права и свободы личности, определяет границы политики.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—Способствует формированию органов государства, демократическому и гуманистическому развитию всей политической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0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" y="211016"/>
            <a:ext cx="11394831" cy="2166424"/>
          </a:xfrm>
        </p:spPr>
        <p:txBody>
          <a:bodyPr>
            <a:noAutofit/>
          </a:bodyPr>
          <a:lstStyle/>
          <a:p>
            <a:pPr algn="just"/>
            <a:r>
              <a:rPr lang="ru-RU" sz="4000" b="1" i="1" dirty="0">
                <a:latin typeface="Bookman Old Style" panose="02050604050505020204" pitchFamily="18" charset="0"/>
              </a:rPr>
              <a:t>МЕСТНОЕ САМОУПРАВЛЕНИЕ</a:t>
            </a:r>
            <a:r>
              <a:rPr lang="ru-RU" sz="4000" i="1" dirty="0">
                <a:latin typeface="Bookman Old Style" panose="02050604050505020204" pitchFamily="18" charset="0"/>
              </a:rPr>
              <a:t> — </a:t>
            </a:r>
            <a:r>
              <a:rPr lang="ru-RU" sz="4000" dirty="0">
                <a:latin typeface="Bookman Old Style" panose="02050604050505020204" pitchFamily="18" charset="0"/>
              </a:rPr>
              <a:t>это деятельность населения по решению вопросов местного значения.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3218" y="2475914"/>
            <a:ext cx="11394831" cy="308082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МЕСТНОЕ САМОУПРАВЛЕНИЕ ОСУЩЕСТВЛЯЕТСЯ</a:t>
            </a:r>
            <a:r>
              <a:rPr lang="ru-RU" dirty="0">
                <a:latin typeface="Bookman Old Style" panose="020506040505050202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— </a:t>
            </a:r>
            <a:r>
              <a:rPr lang="ru-RU" b="1" i="1" dirty="0">
                <a:latin typeface="Bookman Old Style" panose="02050604050505020204" pitchFamily="18" charset="0"/>
              </a:rPr>
              <a:t>населением</a:t>
            </a:r>
            <a:r>
              <a:rPr lang="ru-RU" i="1" dirty="0">
                <a:latin typeface="Bookman Old Style" panose="02050604050505020204" pitchFamily="18" charset="0"/>
              </a:rPr>
              <a:t> </a:t>
            </a:r>
            <a:r>
              <a:rPr lang="ru-RU" dirty="0">
                <a:latin typeface="Bookman Old Style" panose="02050604050505020204" pitchFamily="18" charset="0"/>
              </a:rPr>
              <a:t>муниципального образования путём прямого волеизъявления: на местном референдуме, на собраниях, сходах, на выборах органов и должностных лиц местного самоуправле­ния, на митингах, шествиях, демонстрациях;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— </a:t>
            </a:r>
            <a:r>
              <a:rPr lang="ru-RU" b="1" i="1" dirty="0">
                <a:latin typeface="Bookman Old Style" panose="02050604050505020204" pitchFamily="18" charset="0"/>
              </a:rPr>
              <a:t>должностными лицами</a:t>
            </a:r>
            <a:r>
              <a:rPr lang="ru-RU" i="1" dirty="0">
                <a:latin typeface="Bookman Old Style" panose="02050604050505020204" pitchFamily="18" charset="0"/>
              </a:rPr>
              <a:t> </a:t>
            </a:r>
            <a:r>
              <a:rPr lang="ru-RU" dirty="0">
                <a:latin typeface="Bookman Old Style" panose="02050604050505020204" pitchFamily="18" charset="0"/>
              </a:rPr>
              <a:t>органов местного самоуправле­ния.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1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5215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Bookman Old Style" panose="02050604050505020204" pitchFamily="18" charset="0"/>
              </a:rPr>
              <a:t>ФУНКЦИИ ОРГАНОВ МЕСТНОГО САМОУПРАВЛЕНИЯ</a:t>
            </a:r>
            <a:r>
              <a:rPr lang="ru-RU" sz="3600" i="1" dirty="0">
                <a:latin typeface="Bookman Old Style" panose="02050604050505020204" pitchFamily="18" charset="0"/>
              </a:rPr>
              <a:t>:</a:t>
            </a:r>
            <a:r>
              <a:rPr lang="ru-RU" sz="3600" dirty="0">
                <a:latin typeface="Bookman Old Style" panose="02050604050505020204" pitchFamily="18" charset="0"/>
              </a:rPr>
              <a:t/>
            </a:r>
            <a:br>
              <a:rPr lang="ru-RU" sz="3600" dirty="0">
                <a:latin typeface="Bookman Old Style" panose="02050604050505020204" pitchFamily="18" charset="0"/>
              </a:rPr>
            </a:b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474" y="685800"/>
            <a:ext cx="11591778" cy="49834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 обеспечение участия населения в вопросах местного зна­чения; — управление муниципальной собственностью; — обеспечение развития территории; 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 охрана общественного порядка; 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 защита интересов и прав местного самоуправления;</a:t>
            </a: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 обеспечение потребностей населения в социально-культур­ных, коммунально-бытовых и иных услугах.</a:t>
            </a:r>
          </a:p>
        </p:txBody>
      </p:sp>
    </p:spTree>
    <p:extLst>
      <p:ext uri="{BB962C8B-B14F-4D97-AF65-F5344CB8AC3E}">
        <p14:creationId xmlns:p14="http://schemas.microsoft.com/office/powerpoint/2010/main" val="291106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481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Bookman Old Style" panose="02050604050505020204" pitchFamily="18" charset="0"/>
              </a:rPr>
              <a:t>ПРИНЦИПЫ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МЕСТНОГО САМОУПРАВЛЕНИЯ</a:t>
            </a:r>
            <a:r>
              <a:rPr lang="ru-RU" sz="4000" dirty="0">
                <a:latin typeface="Bookman Old Style" panose="020506040505050202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" y="1294228"/>
            <a:ext cx="11408898" cy="42765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— самостоятельность решения населением всех вопросов мес­тного значения;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— организационное обособление местного самоуправления в системе управления (органы местного самоуправления не входят в систему органов государственной власти, структура органов местного самоуправления определяется населением самостоя­тельно в соответствии с законом);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— многообразие организационных форм осуществления мес­тного самоуправления;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— соответствие полномочий местного самоуправления мате­риально-финансовым ресурсам.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09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7287" y="154744"/>
            <a:ext cx="11080507" cy="289794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организации (издатель­ства, теле- и радиокомпании и др.), основными целями деятельнос­ти которых являются сбор, обработка и открытая публичная пе­редача различной информации для широких слоёв населения с помо­щью специальных технических средств.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339" y="3360566"/>
            <a:ext cx="28575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04" y="3360566"/>
            <a:ext cx="3296383" cy="219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87" y="3395677"/>
            <a:ext cx="2694549" cy="215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352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7" y="130629"/>
            <a:ext cx="10458569" cy="4064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Функции </a:t>
            </a:r>
            <a:r>
              <a:rPr lang="ru-RU" sz="2800" dirty="0" err="1"/>
              <a:t>сми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4985680"/>
              </p:ext>
            </p:extLst>
          </p:nvPr>
        </p:nvGraphicFramePr>
        <p:xfrm>
          <a:off x="0" y="675528"/>
          <a:ext cx="11669486" cy="5903418"/>
        </p:xfrm>
        <a:graphic>
          <a:graphicData uri="http://schemas.openxmlformats.org/drawingml/2006/table">
            <a:tbl>
              <a:tblPr/>
              <a:tblGrid>
                <a:gridCol w="3221502">
                  <a:extLst>
                    <a:ext uri="{9D8B030D-6E8A-4147-A177-3AD203B41FA5}">
                      <a16:colId xmlns="" xmlns:a16="http://schemas.microsoft.com/office/drawing/2014/main" val="2554479919"/>
                    </a:ext>
                  </a:extLst>
                </a:gridCol>
                <a:gridCol w="8447984">
                  <a:extLst>
                    <a:ext uri="{9D8B030D-6E8A-4147-A177-3AD203B41FA5}">
                      <a16:colId xmlns="" xmlns:a16="http://schemas.microsoft.com/office/drawing/2014/main" val="902237092"/>
                    </a:ext>
                  </a:extLst>
                </a:gridCol>
              </a:tblGrid>
              <a:tr h="2321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ФУНКЦИИ</a:t>
                      </a:r>
                      <a:endParaRPr lang="ru-RU" sz="1400" b="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0" marR="33120" marT="22080" marB="3312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ЕЁ СУЩНОСТЬ</a:t>
                      </a:r>
                      <a:endParaRPr lang="ru-RU" sz="1400" b="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0" marR="33120" marT="22080" marB="3312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792372"/>
                  </a:ext>
                </a:extLst>
              </a:tr>
              <a:tr h="60092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потребности населения в ин­формировании о событиях через газеты, радио, телевидение.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2952836"/>
                  </a:ext>
                </a:extLst>
              </a:tr>
              <a:tr h="522937">
                <a:tc>
                  <a:txBody>
                    <a:bodyPr/>
                    <a:lstStyle/>
                    <a:p>
                      <a:r>
                        <a:rPr lang="ru-RU" sz="18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обще­ственного мнения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рассказа о событиях оценками и комментариями, которые могут быть скрыты­ми, неочевидными и которые сильно влияют на восприятие происходящего населением.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284086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и социали­зация граждан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населению таких сведений (о политической жизни в России и иностранных государствах, о мировых ценностях, конфликтах и т. д.), которые позволяют ему ориентировать­ся в сфере политики, понимать суть происходя­щих процессов, оценивать те или иные события.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7716872"/>
                  </a:ext>
                </a:extLst>
              </a:tr>
              <a:tr h="74558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обще­ственного контроля за действиями власти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Информируя население о злоупотреблениях власти, осуществляют контроль за ней, пред­отвращая, возможно, ещё большие злоупот­ребления. Реализация этой функции возможна при существовании независимых СМИ, т. е. не­подконтрольных государству.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7556068"/>
                  </a:ext>
                </a:extLst>
              </a:tr>
              <a:tr h="75965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Выражение обществен­ных интересов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актуальных проблем, формулирова­ние интересов различных слоёв населения, их потребностей и оценок, что даёт власти воз­можность получать информацию о реальных настроениях населения.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3847969"/>
                  </a:ext>
                </a:extLst>
              </a:tr>
              <a:tr h="969738">
                <a:tc>
                  <a:txBody>
                    <a:bodyPr/>
                    <a:lstStyle/>
                    <a:p>
                      <a:r>
                        <a:rPr lang="ru-RU" sz="18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граждан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Мобилизация граждан на единые действия, поскольку гражданин информируется о том, что его интересы и потребности разделяются и дру­гими людьми и что существует возможность объединиться с целью их достижения.</a:t>
                      </a:r>
                    </a:p>
                  </a:txBody>
                  <a:tcPr marL="33120" marR="33120" marT="22080" marB="3312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163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Проверочный 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Верны </a:t>
            </a:r>
            <a:r>
              <a:rPr lang="ru-RU" b="1" dirty="0"/>
              <a:t>ли следующие суждения о гражданстве?</a:t>
            </a:r>
            <a:endParaRPr lang="ru-RU" dirty="0"/>
          </a:p>
          <a:p>
            <a:r>
              <a:rPr lang="ru-RU" dirty="0"/>
              <a:t>А. Гражданство дает человеку определенные права, прежде всего избирательное право.</a:t>
            </a:r>
          </a:p>
          <a:p>
            <a:r>
              <a:rPr lang="ru-RU" dirty="0"/>
              <a:t>Б. Гражданство связано с конкретными обязанностями человека перед государством (выплата налогов, защита Отечества и др.).</a:t>
            </a:r>
          </a:p>
          <a:p>
            <a:r>
              <a:rPr lang="ru-RU" dirty="0"/>
              <a:t>Верно только А;</a:t>
            </a:r>
          </a:p>
          <a:p>
            <a:r>
              <a:rPr lang="ru-RU" dirty="0"/>
              <a:t>верно только Б;</a:t>
            </a:r>
          </a:p>
          <a:p>
            <a:r>
              <a:rPr lang="ru-RU" dirty="0"/>
              <a:t>верны оба суждения;</a:t>
            </a:r>
          </a:p>
          <a:p>
            <a:r>
              <a:rPr lang="ru-RU" dirty="0"/>
              <a:t>оба суждения неверны.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10640"/>
            <a:ext cx="10394707" cy="486394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2. К </a:t>
            </a:r>
            <a:r>
              <a:rPr lang="ru-RU" b="1" dirty="0"/>
              <a:t>проявлениям гражданского общества в экономической  сфере относится:</a:t>
            </a:r>
            <a:endParaRPr lang="ru-RU" dirty="0"/>
          </a:p>
          <a:p>
            <a:r>
              <a:rPr lang="ru-RU" dirty="0"/>
              <a:t>разнообразие форм собственности;</a:t>
            </a:r>
          </a:p>
          <a:p>
            <a:r>
              <a:rPr lang="ru-RU" dirty="0"/>
              <a:t>социальная защита граждан;</a:t>
            </a:r>
          </a:p>
          <a:p>
            <a:r>
              <a:rPr lang="ru-RU" dirty="0"/>
              <a:t>жесткая цензура СМИ;</a:t>
            </a:r>
          </a:p>
          <a:p>
            <a:r>
              <a:rPr lang="ru-RU" dirty="0"/>
              <a:t>свобода совести,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32510"/>
            <a:ext cx="10394707" cy="50420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3. Институтом </a:t>
            </a:r>
            <a:r>
              <a:rPr lang="ru-RU" b="1" dirty="0"/>
              <a:t>гражданского общества является:</a:t>
            </a:r>
            <a:endParaRPr lang="ru-RU" dirty="0"/>
          </a:p>
          <a:p>
            <a:r>
              <a:rPr lang="ru-RU" dirty="0"/>
              <a:t>Правительство;</a:t>
            </a:r>
          </a:p>
          <a:p>
            <a:r>
              <a:rPr lang="ru-RU" dirty="0"/>
              <a:t>Государственная Дума;</a:t>
            </a:r>
          </a:p>
          <a:p>
            <a:r>
              <a:rPr lang="ru-RU" dirty="0"/>
              <a:t>политическая партия;</a:t>
            </a:r>
          </a:p>
          <a:p>
            <a:r>
              <a:rPr lang="ru-RU" dirty="0"/>
              <a:t>Министерство иностранных дел.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9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084" y="267286"/>
            <a:ext cx="11296356" cy="51769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ПРАВОВОЕ ГОСУДАРСТВО 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— </a:t>
            </a:r>
            <a:r>
              <a:rPr lang="ru-RU" sz="2800" dirty="0">
                <a:latin typeface="Bookman Old Style" panose="02050604050505020204" pitchFamily="18" charset="0"/>
              </a:rPr>
              <a:t>это организация политической власти, создающая условия для наиболее полного обеспечения прав и свобод человека и гражданина, а также для наиболее последовательного «связывания» государственной власти с помощью права в целях недопущения злоупотреблений.</a:t>
            </a:r>
          </a:p>
        </p:txBody>
      </p:sp>
    </p:spTree>
    <p:extLst>
      <p:ext uri="{BB962C8B-B14F-4D97-AF65-F5344CB8AC3E}">
        <p14:creationId xmlns:p14="http://schemas.microsoft.com/office/powerpoint/2010/main" val="422504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1882"/>
            <a:ext cx="10394707" cy="51727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4. К </a:t>
            </a:r>
            <a:r>
              <a:rPr lang="ru-RU" b="1" dirty="0"/>
              <a:t>проявлениям гражданского общества в экономической сфере относится:</a:t>
            </a:r>
            <a:endParaRPr lang="ru-RU" dirty="0"/>
          </a:p>
          <a:p>
            <a:r>
              <a:rPr lang="ru-RU" dirty="0"/>
              <a:t>свобода предпринимательской деятельности;</a:t>
            </a:r>
          </a:p>
          <a:p>
            <a:r>
              <a:rPr lang="ru-RU" dirty="0"/>
              <a:t>отсутствие конкуренции;</a:t>
            </a:r>
          </a:p>
          <a:p>
            <a:r>
              <a:rPr lang="ru-RU" dirty="0"/>
              <a:t>разделение властей;</a:t>
            </a:r>
          </a:p>
          <a:p>
            <a:r>
              <a:rPr lang="ru-RU" dirty="0"/>
              <a:t>активное участие граждан в управлении государством.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44384"/>
            <a:ext cx="10394707" cy="503020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5. Гражданское </a:t>
            </a:r>
            <a:r>
              <a:rPr lang="ru-RU" b="1" dirty="0"/>
              <a:t>общество – это деятельность:</a:t>
            </a:r>
            <a:endParaRPr lang="ru-RU" dirty="0"/>
          </a:p>
          <a:p>
            <a:r>
              <a:rPr lang="ru-RU" dirty="0"/>
              <a:t>1) Государственных органов                      </a:t>
            </a:r>
          </a:p>
          <a:p>
            <a:r>
              <a:rPr lang="ru-RU" dirty="0"/>
              <a:t>2) Граждан и их организаций</a:t>
            </a:r>
          </a:p>
          <a:p>
            <a:r>
              <a:rPr lang="ru-RU" dirty="0"/>
              <a:t>3) </a:t>
            </a:r>
            <a:r>
              <a:rPr lang="ru-RU" dirty="0" smtClean="0"/>
              <a:t>министерств</a:t>
            </a:r>
            <a:r>
              <a:rPr lang="ru-RU" dirty="0"/>
              <a:t>               </a:t>
            </a:r>
          </a:p>
          <a:p>
            <a:r>
              <a:rPr lang="ru-RU" dirty="0"/>
              <a:t>4) Судебных органов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98764"/>
            <a:ext cx="10394707" cy="4875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6. Исключительным </a:t>
            </a:r>
            <a:r>
              <a:rPr lang="ru-RU" b="1" dirty="0"/>
              <a:t>признаком  правового государства является постулат</a:t>
            </a:r>
            <a:r>
              <a:rPr lang="ru-RU" dirty="0"/>
              <a:t>:</a:t>
            </a:r>
          </a:p>
          <a:p>
            <a:r>
              <a:rPr lang="ru-RU" dirty="0"/>
              <a:t>1.Источником закона является верховная власть, сама же она стоит выше закона;</a:t>
            </a:r>
          </a:p>
          <a:p>
            <a:r>
              <a:rPr lang="ru-RU" dirty="0"/>
              <a:t>2.Все государственные, должностные лица, общественные объединения, граждане в своей деятельности обязаны подчиняться требованиям закона;</a:t>
            </a:r>
          </a:p>
          <a:p>
            <a:r>
              <a:rPr lang="ru-RU" dirty="0"/>
              <a:t>3.Принятие законов должно осуществляться представительными законодательными органами;</a:t>
            </a:r>
          </a:p>
          <a:p>
            <a:r>
              <a:rPr lang="ru-RU" dirty="0"/>
              <a:t>4.Принятые законы обязательно должны быть опубликованы в средствах массовой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5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973778"/>
            <a:ext cx="10394707" cy="44008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7. Укажите </a:t>
            </a:r>
            <a:r>
              <a:rPr lang="ru-RU" b="1" dirty="0"/>
              <a:t>признак правового государства</a:t>
            </a:r>
            <a:r>
              <a:rPr lang="ru-RU" dirty="0"/>
              <a:t>:</a:t>
            </a:r>
          </a:p>
          <a:p>
            <a:r>
              <a:rPr lang="ru-RU" dirty="0"/>
              <a:t>1. Власть выше права;     2.Справедливость;    3.Разделение властей.  4.Цезура над СМИ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98764"/>
            <a:ext cx="10394707" cy="48758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8. Выделите </a:t>
            </a:r>
            <a:r>
              <a:rPr lang="ru-RU" dirty="0"/>
              <a:t>признаки гражданского общества</a:t>
            </a:r>
          </a:p>
          <a:p>
            <a:r>
              <a:rPr lang="ru-RU" dirty="0"/>
              <a:t>Наличие свободных владельцев средств производства</a:t>
            </a:r>
          </a:p>
          <a:p>
            <a:r>
              <a:rPr lang="ru-RU" dirty="0"/>
              <a:t>Развитость демократии</a:t>
            </a:r>
          </a:p>
          <a:p>
            <a:r>
              <a:rPr lang="ru-RU" dirty="0"/>
              <a:t>Ограничение миграции из других обществ</a:t>
            </a:r>
          </a:p>
          <a:p>
            <a:r>
              <a:rPr lang="ru-RU" dirty="0"/>
              <a:t>Правовая защита граждан</a:t>
            </a:r>
          </a:p>
          <a:p>
            <a:r>
              <a:rPr lang="ru-RU" dirty="0"/>
              <a:t>Приоритет обязанностей граждан перед государством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4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70016"/>
            <a:ext cx="10394707" cy="48045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9. Найдите </a:t>
            </a:r>
            <a:r>
              <a:rPr lang="ru-RU" dirty="0"/>
              <a:t>черты сходства и отличия правового и тоталитарного государств.</a:t>
            </a:r>
          </a:p>
          <a:p>
            <a:r>
              <a:rPr lang="ru-RU" dirty="0"/>
              <a:t>Охрана государственной границы;</a:t>
            </a:r>
          </a:p>
          <a:p>
            <a:r>
              <a:rPr lang="ru-RU" dirty="0"/>
              <a:t>преследование инакомыслящих;</a:t>
            </a:r>
          </a:p>
          <a:p>
            <a:r>
              <a:rPr lang="ru-RU" dirty="0"/>
              <a:t>монополия государственной собственности;</a:t>
            </a:r>
          </a:p>
          <a:p>
            <a:r>
              <a:rPr lang="ru-RU" dirty="0"/>
              <a:t>взаимная ответственность граждан и государства;</a:t>
            </a:r>
          </a:p>
          <a:p>
            <a:r>
              <a:rPr lang="ru-RU" dirty="0"/>
              <a:t>контроль за соблюдением законов.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1882"/>
            <a:ext cx="10394707" cy="51727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10. Найдите </a:t>
            </a:r>
            <a:r>
              <a:rPr lang="ru-RU" dirty="0"/>
              <a:t>в предложенном списке характерные черты правового государства.</a:t>
            </a:r>
          </a:p>
          <a:p>
            <a:r>
              <a:rPr lang="ru-RU" dirty="0"/>
              <a:t>разделение властей;</a:t>
            </a:r>
          </a:p>
          <a:p>
            <a:r>
              <a:rPr lang="ru-RU" dirty="0"/>
              <a:t>отсутствие развитого гражданского общества;</a:t>
            </a:r>
          </a:p>
          <a:p>
            <a:r>
              <a:rPr lang="ru-RU" dirty="0"/>
              <a:t>суверенитет народа;</a:t>
            </a:r>
          </a:p>
          <a:p>
            <a:r>
              <a:rPr lang="ru-RU" dirty="0"/>
              <a:t>односторонняя ответственность личности перед государством;</a:t>
            </a:r>
          </a:p>
          <a:p>
            <a:r>
              <a:rPr lang="ru-RU" dirty="0"/>
              <a:t>эффективная система контроля за соблюдением законов.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4379720"/>
              </p:ext>
            </p:extLst>
          </p:nvPr>
        </p:nvGraphicFramePr>
        <p:xfrm>
          <a:off x="685800" y="2063750"/>
          <a:ext cx="508560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662">
                  <a:extLst>
                    <a:ext uri="{9D8B030D-6E8A-4147-A177-3AD203B41FA5}">
                      <a16:colId xmlns="" xmlns:a16="http://schemas.microsoft.com/office/drawing/2014/main" val="113908507"/>
                    </a:ext>
                  </a:extLst>
                </a:gridCol>
                <a:gridCol w="2576946">
                  <a:extLst>
                    <a:ext uri="{9D8B030D-6E8A-4147-A177-3AD203B41FA5}">
                      <a16:colId xmlns="" xmlns:a16="http://schemas.microsoft.com/office/drawing/2014/main" val="2514296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012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909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416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287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058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864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506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311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15,234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098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5490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3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1"/>
            <a:ext cx="10590314" cy="150876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latin typeface="Bookman Old Style" panose="02050604050505020204" pitchFamily="18" charset="0"/>
              </a:rPr>
              <a:t>Для правового государства характерны два основных принципа: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812" y="1617785"/>
            <a:ext cx="11521440" cy="3924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Наиболее полное обеспечение прав и свобод человека и гражданина 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(ст. 2 Конституции РФ)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Данный принцип нашел свое закрепление в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ст. 2 Конституции РФ</a:t>
            </a:r>
            <a:r>
              <a:rPr lang="ru-RU" dirty="0">
                <a:latin typeface="Bookman Old Style" panose="02050604050505020204" pitchFamily="18" charset="0"/>
              </a:rPr>
              <a:t>, где установлено, что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«человек, его права и свободы являются высшей ценностью»</a:t>
            </a:r>
            <a:r>
              <a:rPr lang="ru-RU" dirty="0">
                <a:latin typeface="Bookman Old Style" panose="02050604050505020204" pitchFamily="18" charset="0"/>
              </a:rPr>
              <a:t>. Правовое государство должно последователь­но исполнять свое главное предназначение — гарантировать каж­дому гражданину возможность всестороннего развития личности. Речь идет о такой системе социальных действий, при которой пра­ва человека и гражданина являются первичными, естественными, в то время как возможность осуществления функций государствен­ной власти выступает вторичной, производной.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1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732455" cy="1575582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Наиболее последовательное ограничение государственной власти правом, формирование для государственных структур режима правового ограничения.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1015" y="1463040"/>
            <a:ext cx="11521439" cy="40796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u="sng" dirty="0">
                <a:latin typeface="Bookman Old Style" panose="02050604050505020204" pitchFamily="18" charset="0"/>
              </a:rPr>
              <a:t>Этот принцип правового государства воплощается в жизнь с использованием следующих способов, выступающих в качестве самостоятельных, более конкретных принципов: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а)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разделение власти </a:t>
            </a:r>
            <a:r>
              <a:rPr lang="ru-RU" dirty="0">
                <a:latin typeface="Bookman Old Style" panose="02050604050505020204" pitchFamily="18" charset="0"/>
              </a:rPr>
              <a:t>на законодательную, исполнительную и судебную в целях исключения злоупотреблений ею, концентра­ции в одних руках;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б)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федерализм</a:t>
            </a:r>
            <a:r>
              <a:rPr lang="ru-RU" dirty="0">
                <a:latin typeface="Bookman Old Style" panose="02050604050505020204" pitchFamily="18" charset="0"/>
              </a:rPr>
              <a:t>, который дополняет горизонтальное разделение власти еще и разделением ее по вертикали;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в)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верховенство закона </a:t>
            </a:r>
            <a:r>
              <a:rPr lang="ru-RU" dirty="0">
                <a:latin typeface="Bookman Old Style" panose="02050604050505020204" pitchFamily="18" charset="0"/>
              </a:rPr>
              <a:t>(закон, принятый верховным органом власти при строгом соблюдении всех конституционных процедур, не может быть отменен, изменен или приостановлен актами испол­нительной власти);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г)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взаимная ответственность </a:t>
            </a:r>
            <a:r>
              <a:rPr lang="ru-RU" dirty="0">
                <a:latin typeface="Bookman Old Style" panose="02050604050505020204" pitchFamily="18" charset="0"/>
              </a:rPr>
              <a:t>государства и личности и т. д.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535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11680"/>
            <a:ext cx="11723132" cy="3559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ПРАВОВОЕ ГОСУДАРСТВО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 — 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это государство, основанное на верховенстве закона, в котором действует режим конституционного правления, существует развитая и непротиворечивая правовая система, обеспечение прав и свобод каждого гражданина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2683" y="206292"/>
            <a:ext cx="2888621" cy="18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703" y="1837766"/>
            <a:ext cx="11529077" cy="3761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ПРИНЦИПЫ ПРАВОВОГО ГОСУДАРСТВА</a:t>
            </a:r>
            <a:r>
              <a:rPr lang="ru-RU" sz="2800" i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— равенство всех граждан перед законом и судом; — разделение властей;</a:t>
            </a:r>
          </a:p>
          <a:p>
            <a:pPr marL="0" indent="0" algn="just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— высокий уровень защищённости граждан; </a:t>
            </a:r>
          </a:p>
          <a:p>
            <a:pPr marL="0" indent="0" algn="just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—взаимная ответственность гражданина и государства; </a:t>
            </a:r>
          </a:p>
          <a:p>
            <a:pPr marL="0" indent="0" algn="just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— самостоятельность и независимость суда.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848" y="172533"/>
            <a:ext cx="2476647" cy="18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22031"/>
            <a:ext cx="10396882" cy="393895"/>
          </a:xfrm>
        </p:spPr>
        <p:txBody>
          <a:bodyPr>
            <a:noAutofit/>
          </a:bodyPr>
          <a:lstStyle/>
          <a:p>
            <a:r>
              <a:rPr lang="ru-RU" sz="3600" b="1" i="1" u="sng" dirty="0">
                <a:latin typeface="Bookman Old Style" panose="02050604050505020204" pitchFamily="18" charset="0"/>
              </a:rPr>
              <a:t>ПРИЗНАКИ ПРАВОВОГО ГОСУДАРСТВА:</a:t>
            </a:r>
            <a:r>
              <a:rPr lang="ru-RU" sz="3600" u="sng" dirty="0">
                <a:latin typeface="Bookman Old Style" panose="02050604050505020204" pitchFamily="18" charset="0"/>
              </a:rPr>
              <a:t/>
            </a:r>
            <a:br>
              <a:rPr lang="ru-RU" sz="3600" u="sng" dirty="0">
                <a:latin typeface="Bookman Old Style" panose="02050604050505020204" pitchFamily="18" charset="0"/>
              </a:rPr>
            </a:br>
            <a:endParaRPr lang="ru-RU" sz="3600" u="sng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542" y="562708"/>
            <a:ext cx="11437033" cy="5500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Bookman Old Style" panose="02050604050505020204" pitchFamily="18" charset="0"/>
              </a:rPr>
              <a:t>— </a:t>
            </a:r>
            <a:r>
              <a:rPr lang="ru-RU" sz="2900" dirty="0">
                <a:latin typeface="Bookman Old Style" panose="02050604050505020204" pitchFamily="18" charset="0"/>
              </a:rPr>
              <a:t>верховенство закона во всех сферах жизни общества; </a:t>
            </a:r>
          </a:p>
          <a:p>
            <a:pPr marL="0" indent="0">
              <a:buNone/>
            </a:pPr>
            <a:r>
              <a:rPr lang="ru-RU" sz="2900" dirty="0">
                <a:latin typeface="Bookman Old Style" panose="02050604050505020204" pitchFamily="18" charset="0"/>
              </a:rPr>
              <a:t>— взаимная ответственность гражданина и государства; </a:t>
            </a:r>
          </a:p>
          <a:p>
            <a:pPr marL="0" indent="0">
              <a:buNone/>
            </a:pPr>
            <a:r>
              <a:rPr lang="ru-RU" sz="2900" dirty="0">
                <a:latin typeface="Bookman Old Style" panose="02050604050505020204" pitchFamily="18" charset="0"/>
              </a:rPr>
              <a:t>— стабильность законности и правопорядка в обществе;</a:t>
            </a:r>
          </a:p>
          <a:p>
            <a:pPr marL="0" indent="0">
              <a:buNone/>
            </a:pPr>
            <a:r>
              <a:rPr lang="ru-RU" sz="2900" dirty="0">
                <a:latin typeface="Bookman Old Style" panose="02050604050505020204" pitchFamily="18" charset="0"/>
              </a:rPr>
              <a:t>— деятельность государственных органов, базирующаяся на принципе разделения властей на законодательную, исполни­тельную и судебную; </a:t>
            </a:r>
          </a:p>
          <a:p>
            <a:pPr marL="0" indent="0">
              <a:buNone/>
            </a:pPr>
            <a:r>
              <a:rPr lang="ru-RU" sz="2900" dirty="0">
                <a:latin typeface="Bookman Old Style" panose="02050604050505020204" pitchFamily="18" charset="0"/>
              </a:rPr>
              <a:t>— фактическая реализация прав и свобод человека и граж­данина, их правовая и социальная защищённость;</a:t>
            </a:r>
          </a:p>
          <a:p>
            <a:pPr marL="0" indent="0">
              <a:buNone/>
            </a:pPr>
            <a:r>
              <a:rPr lang="ru-RU" sz="2900" dirty="0">
                <a:latin typeface="Bookman Old Style" panose="02050604050505020204" pitchFamily="18" charset="0"/>
              </a:rPr>
              <a:t>— политический и идеологический плюрализм, который проявляется в свободной деятельности партий, организаций, объединений, действующих в рамках конституции страны, су­ществовании разнообразных идеологических концепций, тече­ний, взглядов (социал-демократические; коммунистические; христианско-демократические;  национально-ориентированные)</a:t>
            </a:r>
          </a:p>
          <a:p>
            <a:endParaRPr lang="ru-RU" dirty="0"/>
          </a:p>
        </p:txBody>
      </p:sp>
      <p:pic>
        <p:nvPicPr>
          <p:cNvPr id="4" name="Picture 2" descr="http://www.playcast.ru/uploads/2015/06/11/139397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001" y="815926"/>
            <a:ext cx="1523128" cy="10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8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0" y="379828"/>
            <a:ext cx="11605846" cy="731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Международные документы </a:t>
            </a:r>
            <a:br>
              <a:rPr lang="ru-RU" sz="3200" b="1" dirty="0">
                <a:latin typeface="Bookman Old Style" panose="02050604050505020204" pitchFamily="18" charset="0"/>
              </a:rPr>
            </a:br>
            <a:r>
              <a:rPr lang="ru-RU" sz="3200" b="1" dirty="0">
                <a:latin typeface="Bookman Old Style" panose="02050604050505020204" pitchFamily="18" charset="0"/>
              </a:rPr>
              <a:t>о правах человека</a:t>
            </a:r>
            <a:r>
              <a:rPr lang="ru-RU" sz="2800" b="1" dirty="0">
                <a:latin typeface="Bookman Old Style" panose="02050604050505020204" pitchFamily="18" charset="0"/>
              </a:rPr>
              <a:t/>
            </a:r>
            <a:br>
              <a:rPr lang="ru-RU" sz="2800" b="1" dirty="0">
                <a:latin typeface="Bookman Old Style" panose="02050604050505020204" pitchFamily="18" charset="0"/>
              </a:rPr>
            </a:b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230" y="1111348"/>
            <a:ext cx="11605846" cy="4403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 </a:t>
            </a:r>
            <a:r>
              <a:rPr lang="ru-RU" b="1" i="1" dirty="0">
                <a:latin typeface="Bookman Old Style" panose="02050604050505020204" pitchFamily="18" charset="0"/>
              </a:rPr>
              <a:t>Всеобщая декларация прав человека, принятая ООН 10 декабря 1948 г.</a:t>
            </a:r>
            <a:r>
              <a:rPr lang="ru-RU" dirty="0">
                <a:latin typeface="Bookman Old Style" panose="02050604050505020204" pitchFamily="18" charset="0"/>
              </a:rPr>
              <a:t>, в ней содержится минимальный объём прав и свобод, которым должен обладать сегодня каждый человек во всех сферах общественной жизни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 (европейская) </a:t>
            </a:r>
            <a:r>
              <a:rPr lang="ru-RU" b="1" dirty="0" smtClean="0">
                <a:latin typeface="Bookman Old Style" panose="02050604050505020204" pitchFamily="18" charset="0"/>
              </a:rPr>
              <a:t>Конвенция о защите прав человека и основных свобод </a:t>
            </a:r>
            <a:r>
              <a:rPr lang="ru-RU" dirty="0" smtClean="0">
                <a:latin typeface="Bookman Old Style" panose="02050604050505020204" pitchFamily="18" charset="0"/>
              </a:rPr>
              <a:t>(Рим, 1950)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На основе Всеобщей декларации прав человека были разработаны и приняты наиболее важные и обязательные для выполнения документы: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 </a:t>
            </a:r>
            <a:r>
              <a:rPr lang="ru-RU" b="1" i="1" dirty="0">
                <a:latin typeface="Bookman Old Style" panose="02050604050505020204" pitchFamily="18" charset="0"/>
              </a:rPr>
              <a:t>Международный пакт об экономических, социальных и культурных правах, 1966 г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 </a:t>
            </a:r>
            <a:r>
              <a:rPr lang="ru-RU" b="1" i="1" dirty="0">
                <a:latin typeface="Bookman Old Style" panose="02050604050505020204" pitchFamily="18" charset="0"/>
              </a:rPr>
              <a:t>Международный пакт о гражданских и политических </a:t>
            </a:r>
            <a:r>
              <a:rPr lang="ru-RU" b="1" i="1" dirty="0" smtClean="0">
                <a:latin typeface="Bookman Old Style" panose="02050604050505020204" pitchFamily="18" charset="0"/>
              </a:rPr>
              <a:t>правах, </a:t>
            </a:r>
            <a:r>
              <a:rPr lang="ru-RU" b="1" i="1" dirty="0">
                <a:latin typeface="Bookman Old Style" panose="02050604050505020204" pitchFamily="18" charset="0"/>
              </a:rPr>
              <a:t>1966 г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 </a:t>
            </a:r>
            <a:r>
              <a:rPr lang="ru-RU" b="1" i="1" dirty="0">
                <a:latin typeface="Bookman Old Style" panose="02050604050505020204" pitchFamily="18" charset="0"/>
              </a:rPr>
              <a:t>Факультативный протокол к Международному пакту о гражданских и политических правах, 1966 г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75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5" y="2194560"/>
            <a:ext cx="11477331" cy="33481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ГРАЖДАНСКОЕ ОБЩЕСТВО</a:t>
            </a:r>
            <a:r>
              <a:rPr lang="ru-RU" sz="2800" i="1" dirty="0">
                <a:latin typeface="Bookman Old Style" panose="02050604050505020204" pitchFamily="18" charset="0"/>
              </a:rPr>
              <a:t> — </a:t>
            </a:r>
            <a:r>
              <a:rPr lang="ru-RU" sz="2800" dirty="0">
                <a:latin typeface="Bookman Old Style" panose="02050604050505020204" pitchFamily="18" charset="0"/>
              </a:rPr>
              <a:t>это совокупность нравственных, ре­лигиозных, национальных, социально-экономических, семейных от­ношений и институтов, с помощью которых удовлетворяются инте­ресы индивидов и их групп.</a:t>
            </a:r>
          </a:p>
          <a:p>
            <a:endParaRPr lang="ru-RU" dirty="0"/>
          </a:p>
        </p:txBody>
      </p:sp>
      <p:sp>
        <p:nvSpPr>
          <p:cNvPr id="4" name="AutoShape 2" descr="http://www.russkoeobshestvo.myjino.ru/img/mezhdunarodnaia_konferenciia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content-cloud.in.ua/wp-content/uploads/2015/02/group-chat-graph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4192172" y="165295"/>
            <a:ext cx="2910938" cy="2029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1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123</TotalTime>
  <Words>696</Words>
  <Application>Microsoft Office PowerPoint</Application>
  <PresentationFormat>Широкоэкранный</PresentationFormat>
  <Paragraphs>147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Impact</vt:lpstr>
      <vt:lpstr>Times New Roman</vt:lpstr>
      <vt:lpstr>Главное мероприятие</vt:lpstr>
      <vt:lpstr>Гражданское общество  и  правовое государство</vt:lpstr>
      <vt:lpstr>Презентация PowerPoint</vt:lpstr>
      <vt:lpstr>Для правового государства характерны два основных принципа:</vt:lpstr>
      <vt:lpstr>2. Наиболее последовательное ограничение государственной власти правом, формирование для государственных структур режима правового ограничения.</vt:lpstr>
      <vt:lpstr>Презентация PowerPoint</vt:lpstr>
      <vt:lpstr>Презентация PowerPoint</vt:lpstr>
      <vt:lpstr>ПРИЗНАКИ ПРАВОВОГО ГОСУДАРСТВА: </vt:lpstr>
      <vt:lpstr>Международные документы  о правах человека </vt:lpstr>
      <vt:lpstr>Презентация PowerPoint</vt:lpstr>
      <vt:lpstr>ПРИЗНАКИ ГРАЖДАНСКОГО ОБЩЕСТВА </vt:lpstr>
      <vt:lpstr>ФУНКЦИИ ГРАЖДАНСКОГО ОБЩЕСТВА: </vt:lpstr>
      <vt:lpstr>МЕСТНОЕ САМОУПРАВЛЕНИЕ — это деятельность населения по решению вопросов местного значения.</vt:lpstr>
      <vt:lpstr>ФУНКЦИИ ОРГАНОВ МЕСТНОГО САМОУПРАВЛЕНИЯ: </vt:lpstr>
      <vt:lpstr>ПРИНЦИПЫ  МЕСТНОГО САМОУПРАВЛЕНИЯ: </vt:lpstr>
      <vt:lpstr>Презентация PowerPoint</vt:lpstr>
      <vt:lpstr>Функции сми</vt:lpstr>
      <vt:lpstr>Проверочный 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общество  и  правовое государство</dc:title>
  <dc:creator>Дианочка</dc:creator>
  <cp:lastModifiedBy>Uchitelskaya</cp:lastModifiedBy>
  <cp:revision>24</cp:revision>
  <dcterms:created xsi:type="dcterms:W3CDTF">2016-02-25T15:29:35Z</dcterms:created>
  <dcterms:modified xsi:type="dcterms:W3CDTF">2018-03-16T07:56:59Z</dcterms:modified>
</cp:coreProperties>
</file>